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8"/>
  </p:notesMasterIdLst>
  <p:sldIdLst>
    <p:sldId id="256" r:id="rId6"/>
    <p:sldId id="257" r:id="rId7"/>
    <p:sldId id="258" r:id="rId8"/>
    <p:sldId id="283" r:id="rId9"/>
    <p:sldId id="284" r:id="rId10"/>
    <p:sldId id="285" r:id="rId11"/>
    <p:sldId id="286" r:id="rId12"/>
    <p:sldId id="287" r:id="rId13"/>
    <p:sldId id="288" r:id="rId14"/>
    <p:sldId id="259" r:id="rId15"/>
    <p:sldId id="260" r:id="rId16"/>
    <p:sldId id="281" r:id="rId17"/>
    <p:sldId id="277" r:id="rId18"/>
    <p:sldId id="275" r:id="rId19"/>
    <p:sldId id="274" r:id="rId20"/>
    <p:sldId id="276" r:id="rId21"/>
    <p:sldId id="273" r:id="rId22"/>
    <p:sldId id="289" r:id="rId23"/>
    <p:sldId id="290" r:id="rId24"/>
    <p:sldId id="279" r:id="rId25"/>
    <p:sldId id="282" r:id="rId26"/>
    <p:sldId id="29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F0973-94D2-40EF-ABD7-18E2F3FB444C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F242A-8A52-43A5-8588-BD42CD856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62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242A-8A52-43A5-8588-BD42CD856F5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86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6F412-5360-40BC-9C21-A5D63480219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04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6F412-5360-40BC-9C21-A5D63480219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426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8705D-6F48-4C1F-9D6F-53B5AC58B531}" type="slidenum">
              <a:rPr lang="en-US"/>
              <a:pPr/>
              <a:t>12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491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8705D-6F48-4C1F-9D6F-53B5AC58B531}" type="slidenum">
              <a:rPr lang="en-US"/>
              <a:pPr/>
              <a:t>13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345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8705D-6F48-4C1F-9D6F-53B5AC58B531}" type="slidenum">
              <a:rPr lang="en-US"/>
              <a:pPr/>
              <a:t>14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15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8705D-6F48-4C1F-9D6F-53B5AC58B531}" type="slidenum">
              <a:rPr lang="en-US"/>
              <a:pPr/>
              <a:t>15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624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8705D-6F48-4C1F-9D6F-53B5AC58B531}" type="slidenum">
              <a:rPr lang="en-US"/>
              <a:pPr/>
              <a:t>16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256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8705D-6F48-4C1F-9D6F-53B5AC58B531}" type="slidenum">
              <a:rPr lang="en-US"/>
              <a:pPr/>
              <a:t>17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226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8705D-6F48-4C1F-9D6F-53B5AC58B531}" type="slidenum">
              <a:rPr lang="en-US"/>
              <a:pPr/>
              <a:t>18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743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8705D-6F48-4C1F-9D6F-53B5AC58B531}" type="slidenum">
              <a:rPr lang="en-US"/>
              <a:pPr/>
              <a:t>19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28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8705D-6F48-4C1F-9D6F-53B5AC58B531}" type="slidenum">
              <a:rPr lang="en-US"/>
              <a:pPr/>
              <a:t>2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675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8705D-6F48-4C1F-9D6F-53B5AC58B531}" type="slidenum">
              <a:rPr lang="en-US"/>
              <a:pPr/>
              <a:t>20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34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242A-8A52-43A5-8588-BD42CD856F5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214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8705D-6F48-4C1F-9D6F-53B5AC58B531}" type="slidenum">
              <a:rPr lang="en-US"/>
              <a:pPr/>
              <a:t>22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72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5F346-BEF5-4F8E-B14C-5BE1E2F84258}" type="slidenum">
              <a:rPr lang="en-US"/>
              <a:pPr/>
              <a:t>3</a:t>
            </a:fld>
            <a:endParaRPr lang="en-US"/>
          </a:p>
        </p:txBody>
      </p:sp>
      <p:sp>
        <p:nvSpPr>
          <p:cNvPr id="6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81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8705D-6F48-4C1F-9D6F-53B5AC58B531}" type="slidenum">
              <a:rPr lang="en-US"/>
              <a:pPr/>
              <a:t>4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16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242A-8A52-43A5-8588-BD42CD856F5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83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8705D-6F48-4C1F-9D6F-53B5AC58B531}" type="slidenum">
              <a:rPr lang="en-US"/>
              <a:pPr/>
              <a:t>6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55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242A-8A52-43A5-8588-BD42CD856F5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63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8705D-6F48-4C1F-9D6F-53B5AC58B531}" type="slidenum">
              <a:rPr lang="en-US"/>
              <a:pPr/>
              <a:t>8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72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242A-8A52-43A5-8588-BD42CD856F5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1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6F68-BC81-41F7-9F5C-84D6377EFD2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C88-1F8E-4971-81BB-A30C2B260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6F68-BC81-41F7-9F5C-84D6377EFD2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C88-1F8E-4971-81BB-A30C2B260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6F68-BC81-41F7-9F5C-84D6377EFD2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C88-1F8E-4971-81BB-A30C2B260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 txBox="1">
            <a:spLocks/>
          </p:cNvSpPr>
          <p:nvPr userDrawn="1"/>
        </p:nvSpPr>
        <p:spPr>
          <a:xfrm>
            <a:off x="8382000" y="6248400"/>
            <a:ext cx="457200" cy="476250"/>
          </a:xfrm>
          <a:prstGeom prst="rect">
            <a:avLst/>
          </a:prstGeom>
        </p:spPr>
        <p:txBody>
          <a:bodyPr vert="horz" anchor="ctr"/>
          <a:lstStyle>
            <a:lvl1pPr algn="ctr"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6FBAF8-6923-4B40-B71D-673E00CF084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 txBox="1">
            <a:spLocks/>
          </p:cNvSpPr>
          <p:nvPr userDrawn="1"/>
        </p:nvSpPr>
        <p:spPr>
          <a:xfrm>
            <a:off x="8382000" y="6248400"/>
            <a:ext cx="457200" cy="476250"/>
          </a:xfrm>
          <a:prstGeom prst="rect">
            <a:avLst/>
          </a:prstGeom>
        </p:spPr>
        <p:txBody>
          <a:bodyPr vert="horz" anchor="ctr"/>
          <a:lstStyle>
            <a:lvl1pPr algn="ctr"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6FBAF8-6923-4B40-B71D-673E00CF084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 idx="13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245225"/>
            <a:ext cx="457200" cy="476250"/>
          </a:xfrm>
        </p:spPr>
        <p:txBody>
          <a:bodyPr anchor="ctr"/>
          <a:lstStyle>
            <a:lvl1pPr algn="ctr">
              <a:defRPr/>
            </a:lvl1pPr>
          </a:lstStyle>
          <a:p>
            <a:fld id="{AB6FBAF8-6923-4B40-B71D-673E00CF08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 txBox="1">
            <a:spLocks/>
          </p:cNvSpPr>
          <p:nvPr userDrawn="1"/>
        </p:nvSpPr>
        <p:spPr>
          <a:xfrm>
            <a:off x="8382000" y="6248400"/>
            <a:ext cx="457200" cy="476250"/>
          </a:xfrm>
          <a:prstGeom prst="rect">
            <a:avLst/>
          </a:prstGeom>
        </p:spPr>
        <p:txBody>
          <a:bodyPr vert="horz" anchor="ctr"/>
          <a:lstStyle>
            <a:lvl1pPr algn="ctr"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6FBAF8-6923-4B40-B71D-673E00CF084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6F68-BC81-41F7-9F5C-84D6377EFD2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C88-1F8E-4971-81BB-A30C2B260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6F68-BC81-41F7-9F5C-84D6377EFD2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C88-1F8E-4971-81BB-A30C2B260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6F68-BC81-41F7-9F5C-84D6377EFD2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C88-1F8E-4971-81BB-A30C2B260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6F68-BC81-41F7-9F5C-84D6377EFD2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C88-1F8E-4971-81BB-A30C2B260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6F68-BC81-41F7-9F5C-84D6377EFD2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C88-1F8E-4971-81BB-A30C2B260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6F68-BC81-41F7-9F5C-84D6377EFD2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C88-1F8E-4971-81BB-A30C2B260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6F68-BC81-41F7-9F5C-84D6377EFD2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C88-1F8E-4971-81BB-A30C2B260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6F68-BC81-41F7-9F5C-84D6377EFD2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C88-1F8E-4971-81BB-A30C2B260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C6F68-BC81-41F7-9F5C-84D6377EFD2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BFC88-1F8E-4971-81BB-A30C2B260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fc-editor.org/rse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etsociety.org/what-we-do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ietf.org/tao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iesg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nn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na.org/about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fc-editor.org/rse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tools.ietf.org/html/rfc663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>
            <a:normAutofit/>
          </a:bodyPr>
          <a:lstStyle/>
          <a:p>
            <a:r>
              <a:rPr lang="en-US" dirty="0"/>
              <a:t>SNMP</a:t>
            </a:r>
            <a:br>
              <a:rPr lang="en-US" dirty="0"/>
            </a:br>
            <a:r>
              <a:rPr lang="en-US" sz="3600" dirty="0"/>
              <a:t>(Simple Network Management Protocol)</a:t>
            </a:r>
            <a:br>
              <a:rPr lang="en-US" dirty="0"/>
            </a:br>
            <a:r>
              <a:rPr lang="en-US" dirty="0"/>
              <a:t>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Draft Version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xis SNMP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2667000" y="1066800"/>
            <a:ext cx="5800725" cy="5011958"/>
          </a:xfrm>
        </p:spPr>
      </p:pic>
      <p:sp>
        <p:nvSpPr>
          <p:cNvPr id="6" name="Oval 5"/>
          <p:cNvSpPr/>
          <p:nvPr/>
        </p:nvSpPr>
        <p:spPr>
          <a:xfrm>
            <a:off x="3276600" y="4572000"/>
            <a:ext cx="45720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49530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Encryption Options</a:t>
            </a:r>
          </a:p>
        </p:txBody>
      </p:sp>
      <p:cxnSp>
        <p:nvCxnSpPr>
          <p:cNvPr id="9" name="Straight Connector 8"/>
          <p:cNvCxnSpPr>
            <a:endCxn id="6" idx="2"/>
          </p:cNvCxnSpPr>
          <p:nvPr/>
        </p:nvCxnSpPr>
        <p:spPr>
          <a:xfrm>
            <a:off x="2438400" y="5181600"/>
            <a:ext cx="838200" cy="381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BAF8-6923-4B40-B71D-673E00CF084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04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Axis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SNMP_Setup_12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762000" y="1524000"/>
            <a:ext cx="7953375" cy="4248150"/>
          </a:xfrm>
        </p:spPr>
      </p:pic>
      <p:sp>
        <p:nvSpPr>
          <p:cNvPr id="4" name="TextBox 3"/>
          <p:cNvSpPr txBox="1"/>
          <p:nvPr/>
        </p:nvSpPr>
        <p:spPr>
          <a:xfrm>
            <a:off x="0" y="304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Samsung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371600"/>
            <a:ext cx="8610600" cy="47244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ISOC – The Internet Society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IETF – Internet Engineering Task Force</a:t>
            </a:r>
          </a:p>
          <a:p>
            <a:pPr lvl="2">
              <a:spcBef>
                <a:spcPts val="600"/>
              </a:spcBef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IAOC – IETF Administrative Oversight Committee</a:t>
            </a:r>
          </a:p>
          <a:p>
            <a:pPr lvl="2">
              <a:spcBef>
                <a:spcPts val="600"/>
              </a:spcBef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IAB – Internet Architecture Board</a:t>
            </a:r>
          </a:p>
          <a:p>
            <a:pPr lvl="3">
              <a:spcBef>
                <a:spcPts val="600"/>
              </a:spcBef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RSOC – RFC Oversight Committee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IESG – Internet Engineering Steering Group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IRTF – Internet Research Task Force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ICANN -  Internet Corporation for Assigned Names and Numbers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IANA – Internet Assigned Numbers Authority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RSE – RFC Series Editor  (independent) 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000" dirty="0">
                <a:hlinkClick r:id="rId3"/>
              </a:rPr>
              <a:t>http://www.rfc-editor.org/rse/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7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Who Controls the Process?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524000"/>
            <a:ext cx="8534400" cy="4724400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en-US" sz="2400" dirty="0">
                <a:hlinkClick r:id="rId3"/>
              </a:rPr>
              <a:t>www.internetsociety.org</a:t>
            </a:r>
            <a:endParaRPr lang="en-US" sz="2400" dirty="0"/>
          </a:p>
          <a:p>
            <a:pPr>
              <a:spcBef>
                <a:spcPts val="900"/>
              </a:spcBef>
            </a:pPr>
            <a:r>
              <a:rPr lang="en-US" sz="2400" dirty="0"/>
              <a:t>“an international, non-profit, membership organization that fosters the expansion of the Internet”</a:t>
            </a:r>
          </a:p>
          <a:p>
            <a:pPr>
              <a:spcBef>
                <a:spcPts val="900"/>
              </a:spcBef>
            </a:pPr>
            <a:r>
              <a:rPr lang="en-US" sz="2400" dirty="0"/>
              <a:t>Organizational home for: </a:t>
            </a:r>
          </a:p>
          <a:p>
            <a:pPr lvl="1">
              <a:spcBef>
                <a:spcPts val="900"/>
              </a:spcBef>
            </a:pPr>
            <a:r>
              <a:rPr lang="en-US" sz="2000" dirty="0"/>
              <a:t>Internet Architecture Board (IAB)</a:t>
            </a:r>
          </a:p>
          <a:p>
            <a:pPr lvl="1">
              <a:spcBef>
                <a:spcPts val="900"/>
              </a:spcBef>
            </a:pPr>
            <a:r>
              <a:rPr lang="en-US" sz="2000" dirty="0"/>
              <a:t>Internet Engineering Task Force (IETF)</a:t>
            </a:r>
          </a:p>
          <a:p>
            <a:pPr lvl="1">
              <a:spcBef>
                <a:spcPts val="900"/>
              </a:spcBef>
            </a:pPr>
            <a:r>
              <a:rPr lang="en-US" sz="2000" dirty="0"/>
              <a:t>Internet Engineering Steering Group (IESG)</a:t>
            </a:r>
          </a:p>
          <a:p>
            <a:pPr lvl="1">
              <a:spcBef>
                <a:spcPts val="900"/>
              </a:spcBef>
            </a:pPr>
            <a:r>
              <a:rPr lang="en-US" sz="2000" dirty="0"/>
              <a:t>Internet Research Task Force (IRTF)</a:t>
            </a:r>
            <a:endParaRPr lang="en-US" sz="2000" b="1" dirty="0"/>
          </a:p>
          <a:p>
            <a:pPr lvl="1">
              <a:spcBef>
                <a:spcPts val="600"/>
              </a:spcBef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ISOC</a:t>
            </a:r>
          </a:p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The Internet Society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905000"/>
            <a:ext cx="8534400" cy="4114800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en-US" sz="2400" dirty="0">
                <a:hlinkClick r:id="rId3"/>
              </a:rPr>
              <a:t>www.ietf.org</a:t>
            </a:r>
            <a:endParaRPr lang="en-US" sz="2400" dirty="0"/>
          </a:p>
          <a:p>
            <a:pPr>
              <a:spcBef>
                <a:spcPts val="900"/>
              </a:spcBef>
            </a:pPr>
            <a:r>
              <a:rPr lang="en-US" sz="2400" dirty="0"/>
              <a:t>“The mission of the IETF is to make the Internet work better by producing high quality, relevant technical documents that influence the way people design, use, and manage the Internet”</a:t>
            </a:r>
            <a:endParaRPr lang="en-US" sz="2400" b="1" dirty="0"/>
          </a:p>
          <a:p>
            <a:pPr lvl="1">
              <a:spcBef>
                <a:spcPts val="600"/>
              </a:spcBef>
            </a:pPr>
            <a:r>
              <a:rPr lang="en-US" sz="2400" dirty="0"/>
              <a:t>actions associated with entry into and movement along the Internet "standards track" including final approval of specifications as Internet Standards and publication as an RFC</a:t>
            </a:r>
          </a:p>
          <a:p>
            <a:pPr>
              <a:spcBef>
                <a:spcPts val="900"/>
              </a:spcBef>
            </a:pPr>
            <a:r>
              <a:rPr lang="en-US" sz="2400" dirty="0"/>
              <a:t>Supervises the IETF Administrative Oversight Committee  (IAOC)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Good reference:	</a:t>
            </a:r>
            <a:r>
              <a:rPr lang="en-US" sz="2400" dirty="0">
                <a:hlinkClick r:id="rId4"/>
              </a:rPr>
              <a:t>http://www.ietf.org/tao.html</a:t>
            </a:r>
            <a:endParaRPr lang="en-US" sz="2400" dirty="0"/>
          </a:p>
          <a:p>
            <a:pPr lvl="1">
              <a:spcBef>
                <a:spcPts val="600"/>
              </a:spcBef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7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IETF</a:t>
            </a:r>
          </a:p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The Internet Engineering Task Force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1905000"/>
            <a:ext cx="8534400" cy="3810000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en-US" sz="2800" dirty="0">
                <a:hlinkClick r:id="rId3"/>
              </a:rPr>
              <a:t>www.iab.org</a:t>
            </a:r>
            <a:endParaRPr lang="en-US" sz="2800" dirty="0"/>
          </a:p>
          <a:p>
            <a:pPr lvl="1">
              <a:spcBef>
                <a:spcPts val="900"/>
              </a:spcBef>
            </a:pPr>
            <a:r>
              <a:rPr lang="en-US" dirty="0"/>
              <a:t>A committee of the IETF</a:t>
            </a:r>
          </a:p>
          <a:p>
            <a:pPr>
              <a:spcBef>
                <a:spcPts val="900"/>
              </a:spcBef>
            </a:pPr>
            <a:r>
              <a:rPr lang="en-US" sz="2800" dirty="0"/>
              <a:t>Architectural Oversight </a:t>
            </a:r>
          </a:p>
          <a:p>
            <a:pPr>
              <a:spcBef>
                <a:spcPts val="900"/>
              </a:spcBef>
            </a:pPr>
            <a:r>
              <a:rPr lang="en-US" sz="2800" dirty="0"/>
              <a:t>Standards Process Oversight and Appeal </a:t>
            </a:r>
          </a:p>
          <a:p>
            <a:pPr>
              <a:spcBef>
                <a:spcPts val="900"/>
              </a:spcBef>
            </a:pPr>
            <a:r>
              <a:rPr lang="en-US" sz="2800" dirty="0"/>
              <a:t>Editorial management and publication of RFC’s</a:t>
            </a:r>
          </a:p>
          <a:p>
            <a:pPr>
              <a:spcBef>
                <a:spcPts val="900"/>
              </a:spcBef>
            </a:pPr>
            <a:r>
              <a:rPr lang="en-US" sz="2800" dirty="0"/>
              <a:t>RSOC - RFC Series Oversight Committee</a:t>
            </a:r>
          </a:p>
          <a:p>
            <a:pPr lvl="1">
              <a:spcBef>
                <a:spcPts val="900"/>
              </a:spcBef>
            </a:pPr>
            <a:endParaRPr lang="en-US" sz="2200" dirty="0"/>
          </a:p>
          <a:p>
            <a:pPr>
              <a:spcBef>
                <a:spcPts val="900"/>
              </a:spcBef>
            </a:pPr>
            <a:endParaRPr lang="en-US" sz="2400" dirty="0"/>
          </a:p>
          <a:p>
            <a:pPr>
              <a:spcBef>
                <a:spcPts val="900"/>
              </a:spcBef>
            </a:pPr>
            <a:endParaRPr lang="en-US" sz="2400" dirty="0"/>
          </a:p>
          <a:p>
            <a:pPr lvl="1">
              <a:spcBef>
                <a:spcPts val="600"/>
              </a:spcBef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7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IAB</a:t>
            </a:r>
          </a:p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The Internet Architecture Board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524000"/>
            <a:ext cx="8534400" cy="4495800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en-US" sz="2400" dirty="0">
                <a:hlinkClick r:id="rId3"/>
              </a:rPr>
              <a:t>www.ietf.org/iesg.html</a:t>
            </a:r>
            <a:endParaRPr lang="en-US" sz="2400" dirty="0"/>
          </a:p>
          <a:p>
            <a:pPr>
              <a:spcBef>
                <a:spcPts val="900"/>
              </a:spcBef>
            </a:pPr>
            <a:r>
              <a:rPr lang="en-US" sz="2400" dirty="0"/>
              <a:t>Composed of IETF Area Directors</a:t>
            </a:r>
          </a:p>
          <a:p>
            <a:pPr>
              <a:spcBef>
                <a:spcPts val="900"/>
              </a:spcBef>
            </a:pPr>
            <a:r>
              <a:rPr lang="en-US" sz="2400" dirty="0"/>
              <a:t>Responsible for technical management of IETF activities and the Internet standards</a:t>
            </a:r>
            <a:endParaRPr lang="en-US" sz="2400" b="1" dirty="0"/>
          </a:p>
          <a:p>
            <a:pPr>
              <a:spcBef>
                <a:spcPts val="900"/>
              </a:spcBef>
            </a:pPr>
            <a:r>
              <a:rPr lang="en-US" sz="2400" dirty="0"/>
              <a:t>Ratifies or steers the output from the IETF's Working Groups (WGs)</a:t>
            </a:r>
          </a:p>
          <a:p>
            <a:pPr>
              <a:spcBef>
                <a:spcPts val="900"/>
              </a:spcBef>
            </a:pPr>
            <a:r>
              <a:rPr lang="en-US" sz="2400" dirty="0"/>
              <a:t>Gets WGs started and finished</a:t>
            </a:r>
          </a:p>
          <a:p>
            <a:pPr>
              <a:spcBef>
                <a:spcPts val="900"/>
              </a:spcBef>
            </a:pPr>
            <a:r>
              <a:rPr lang="en-US" sz="2400" dirty="0"/>
              <a:t>Makes sure that non-WG drafts that are about to become RFCs are correct.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28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IESG</a:t>
            </a:r>
          </a:p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Internet Engineering Steering Group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752600"/>
            <a:ext cx="8534400" cy="4038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sz="3300" dirty="0">
                <a:hlinkClick r:id="rId3"/>
              </a:rPr>
              <a:t>www.icann.org</a:t>
            </a:r>
            <a:endParaRPr lang="en-US" sz="3300" dirty="0"/>
          </a:p>
          <a:p>
            <a:pPr>
              <a:lnSpc>
                <a:spcPct val="120000"/>
              </a:lnSpc>
            </a:pPr>
            <a:r>
              <a:rPr lang="en-US" sz="3300" dirty="0"/>
              <a:t>Coordinates a select set of the Internet's technical management functions, such as</a:t>
            </a:r>
          </a:p>
          <a:p>
            <a:pPr lvl="1">
              <a:lnSpc>
                <a:spcPct val="120000"/>
              </a:lnSpc>
            </a:pPr>
            <a:r>
              <a:rPr lang="en-US" sz="3300" dirty="0"/>
              <a:t>the assignment of protocol parameters</a:t>
            </a:r>
          </a:p>
          <a:p>
            <a:pPr lvl="1">
              <a:lnSpc>
                <a:spcPct val="120000"/>
              </a:lnSpc>
            </a:pPr>
            <a:r>
              <a:rPr lang="en-US" sz="3300" dirty="0"/>
              <a:t>the management of the domain name system</a:t>
            </a:r>
          </a:p>
          <a:p>
            <a:pPr lvl="1">
              <a:lnSpc>
                <a:spcPct val="120000"/>
              </a:lnSpc>
            </a:pPr>
            <a:r>
              <a:rPr lang="en-US" sz="3300" dirty="0"/>
              <a:t>the allocation of Internet protocol (IP) address space,</a:t>
            </a:r>
          </a:p>
          <a:p>
            <a:pPr lvl="1">
              <a:lnSpc>
                <a:spcPct val="120000"/>
              </a:lnSpc>
            </a:pPr>
            <a:r>
              <a:rPr lang="en-US" sz="3300" dirty="0"/>
              <a:t>management of the root server system. </a:t>
            </a:r>
          </a:p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sz="3300" dirty="0"/>
              <a:t>Coordinates IANA activities</a:t>
            </a:r>
          </a:p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sz="3300" dirty="0"/>
              <a:t>Defines policies for Internet names and numbers</a:t>
            </a:r>
          </a:p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sz="3300" dirty="0"/>
              <a:t>Revenues derived from DNS registrations</a:t>
            </a:r>
          </a:p>
          <a:p>
            <a:pPr>
              <a:spcBef>
                <a:spcPts val="900"/>
              </a:spcBef>
            </a:pPr>
            <a:endParaRPr lang="en-US" sz="2600" dirty="0"/>
          </a:p>
          <a:p>
            <a:pPr>
              <a:spcBef>
                <a:spcPts val="900"/>
              </a:spcBef>
              <a:buNone/>
            </a:pPr>
            <a:endParaRPr lang="en-US" sz="2400" dirty="0"/>
          </a:p>
          <a:p>
            <a:pPr>
              <a:spcBef>
                <a:spcPts val="900"/>
              </a:spcBef>
            </a:pPr>
            <a:endParaRPr lang="en-US" sz="2400" dirty="0"/>
          </a:p>
          <a:p>
            <a:pPr lvl="1">
              <a:spcBef>
                <a:spcPts val="600"/>
              </a:spcBef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04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ICANN</a:t>
            </a:r>
          </a:p>
          <a:p>
            <a:pPr algn="ctr"/>
            <a:r>
              <a:rPr lang="en-US" sz="28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Internet Corporation for Assigned Names and Numbers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1828800"/>
            <a:ext cx="8534400" cy="3505200"/>
          </a:xfrm>
        </p:spPr>
        <p:txBody>
          <a:bodyPr>
            <a:normAutofit lnSpcReduction="10000"/>
          </a:bodyPr>
          <a:lstStyle/>
          <a:p>
            <a:pPr>
              <a:spcBef>
                <a:spcPts val="900"/>
              </a:spcBef>
            </a:pPr>
            <a:r>
              <a:rPr lang="en-US" sz="2800" dirty="0">
                <a:hlinkClick r:id="rId3"/>
              </a:rPr>
              <a:t>www.iana.org</a:t>
            </a:r>
            <a:endParaRPr lang="en-US" sz="2800" dirty="0"/>
          </a:p>
          <a:p>
            <a:pPr>
              <a:spcBef>
                <a:spcPts val="900"/>
              </a:spcBef>
            </a:pPr>
            <a:r>
              <a:rPr lang="en-US" sz="2800" dirty="0"/>
              <a:t>“allocates and maintains unique codes and numbering systems that are used in the technical standards (“protocols”) that drive the Internet”</a:t>
            </a:r>
          </a:p>
          <a:p>
            <a:pPr lvl="2">
              <a:spcBef>
                <a:spcPts val="900"/>
              </a:spcBef>
            </a:pPr>
            <a:r>
              <a:rPr lang="en-US" sz="2800" dirty="0"/>
              <a:t>Domain names</a:t>
            </a:r>
          </a:p>
          <a:p>
            <a:pPr lvl="2">
              <a:spcBef>
                <a:spcPts val="900"/>
              </a:spcBef>
            </a:pPr>
            <a:r>
              <a:rPr lang="en-US" sz="2800" dirty="0"/>
              <a:t>Number resources</a:t>
            </a:r>
          </a:p>
          <a:p>
            <a:pPr lvl="2">
              <a:spcBef>
                <a:spcPts val="900"/>
              </a:spcBef>
            </a:pPr>
            <a:r>
              <a:rPr lang="en-US" sz="2800" dirty="0"/>
              <a:t>Protocol assignments (numbering systems)</a:t>
            </a:r>
          </a:p>
          <a:p>
            <a:pPr>
              <a:spcBef>
                <a:spcPts val="900"/>
              </a:spcBef>
            </a:pPr>
            <a:endParaRPr lang="en-US" sz="2600" dirty="0"/>
          </a:p>
          <a:p>
            <a:pPr>
              <a:spcBef>
                <a:spcPts val="900"/>
              </a:spcBef>
            </a:pPr>
            <a:endParaRPr lang="en-US" sz="2400" dirty="0"/>
          </a:p>
          <a:p>
            <a:pPr>
              <a:spcBef>
                <a:spcPts val="900"/>
              </a:spcBef>
            </a:pPr>
            <a:endParaRPr lang="en-US" sz="2400" dirty="0"/>
          </a:p>
          <a:p>
            <a:pPr lvl="1">
              <a:spcBef>
                <a:spcPts val="600"/>
              </a:spcBef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7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IANA</a:t>
            </a:r>
          </a:p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The Internet Assigned Numbers Authority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1828800"/>
            <a:ext cx="8534400" cy="3505200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en-US" sz="2800" dirty="0">
                <a:hlinkClick r:id="rId3"/>
              </a:rPr>
              <a:t>www.rfc-editor.org/rse</a:t>
            </a:r>
            <a:endParaRPr lang="en-US" sz="2800" dirty="0"/>
          </a:p>
          <a:p>
            <a:pPr>
              <a:spcBef>
                <a:spcPts val="900"/>
              </a:spcBef>
            </a:pPr>
            <a:r>
              <a:rPr lang="en-US" sz="2800" dirty="0"/>
              <a:t>The "RFC Editor" comprises the set of functions that serve the Internet technical community in editing, publishing, and archiving RFCs. </a:t>
            </a:r>
          </a:p>
          <a:p>
            <a:pPr>
              <a:spcBef>
                <a:spcPts val="900"/>
              </a:spcBef>
            </a:pPr>
            <a:r>
              <a:rPr lang="en-US" sz="2800" dirty="0"/>
              <a:t>RSE directs the work of the RFC Editor</a:t>
            </a:r>
          </a:p>
          <a:p>
            <a:pPr>
              <a:spcBef>
                <a:spcPts val="900"/>
              </a:spcBef>
            </a:pPr>
            <a:r>
              <a:rPr lang="en-US" sz="2800" dirty="0"/>
              <a:t>See RFC 6635 (</a:t>
            </a:r>
            <a:r>
              <a:rPr lang="en-US" sz="2800" dirty="0">
                <a:hlinkClick r:id="rId4"/>
              </a:rPr>
              <a:t>http://tools.ietf.org/html/rfc6635</a:t>
            </a:r>
            <a:r>
              <a:rPr lang="en-US" sz="2800" dirty="0"/>
              <a:t>)</a:t>
            </a:r>
            <a:endParaRPr lang="en-US" sz="2600" dirty="0"/>
          </a:p>
          <a:p>
            <a:pPr>
              <a:spcBef>
                <a:spcPts val="900"/>
              </a:spcBef>
            </a:pPr>
            <a:endParaRPr lang="en-US" sz="2400" dirty="0"/>
          </a:p>
          <a:p>
            <a:pPr>
              <a:spcBef>
                <a:spcPts val="900"/>
              </a:spcBef>
            </a:pPr>
            <a:endParaRPr lang="en-US" sz="2400" dirty="0"/>
          </a:p>
          <a:p>
            <a:pPr lvl="1">
              <a:spcBef>
                <a:spcPts val="600"/>
              </a:spcBef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7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RFC Series Editor</a:t>
            </a:r>
          </a:p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RSE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371600"/>
            <a:ext cx="8229600" cy="44196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sz="2400" dirty="0"/>
              <a:t>Simple Network Management Protocol (SNMP)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Ethernet is not a supervised protocol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SNMP provides a method to monitor the </a:t>
            </a:r>
            <a:r>
              <a:rPr lang="en-US" sz="2400" dirty="0">
                <a:solidFill>
                  <a:srgbClr val="C00000"/>
                </a:solidFill>
              </a:rPr>
              <a:t>status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C00000"/>
                </a:solidFill>
              </a:rPr>
              <a:t>connection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C00000"/>
                </a:solidFill>
              </a:rPr>
              <a:t>communication</a:t>
            </a:r>
            <a:r>
              <a:rPr lang="en-US" sz="2400" dirty="0"/>
              <a:t> of devices on a LAN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Uses 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rgbClr val="FF0000"/>
                </a:solidFill>
              </a:rPr>
              <a:t>Traps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(notification of events)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rgbClr val="FF0000"/>
                </a:solidFill>
              </a:rPr>
              <a:t>Sets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(configuration and control)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rgbClr val="FF0000"/>
                </a:solidFill>
              </a:rPr>
              <a:t>Gets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(retrieves data)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Management Information Base (</a:t>
            </a:r>
            <a:r>
              <a:rPr lang="en-US" sz="2400" dirty="0">
                <a:solidFill>
                  <a:srgbClr val="FF0000"/>
                </a:solidFill>
              </a:rPr>
              <a:t>MIB’s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) (device data structure)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Community strings (text strings like passwords)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04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SNMP Overview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371600"/>
            <a:ext cx="2514600" cy="4724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ISOC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 IAB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RSOC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 IETF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IAOC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 IESG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 IRTF</a:t>
            </a:r>
          </a:p>
          <a:p>
            <a:pPr lvl="2">
              <a:spcBef>
                <a:spcPts val="600"/>
              </a:spcBef>
            </a:pPr>
            <a:r>
              <a:rPr lang="en-US" sz="2800" dirty="0"/>
              <a:t>IRSG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7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Ruling Organizations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562600" y="1371600"/>
            <a:ext cx="2895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ICANN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IANA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800600" y="3352800"/>
            <a:ext cx="38100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RFC Series Editor (RSE)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14600" y="2209800"/>
            <a:ext cx="3276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362200" y="2362200"/>
            <a:ext cx="2286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67000" y="36576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28600"/>
            <a:ext cx="4810125" cy="6191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1828800"/>
            <a:ext cx="8534400" cy="4267200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en-US" sz="2800" dirty="0"/>
              <a:t>Memoranda describing methods, behaviors, research, or innovations</a:t>
            </a:r>
          </a:p>
          <a:p>
            <a:pPr>
              <a:spcBef>
                <a:spcPts val="900"/>
              </a:spcBef>
            </a:pPr>
            <a:r>
              <a:rPr lang="en-US" sz="2800" dirty="0"/>
              <a:t>IETF official publication channel</a:t>
            </a:r>
          </a:p>
          <a:p>
            <a:pPr>
              <a:spcBef>
                <a:spcPts val="900"/>
              </a:spcBef>
            </a:pPr>
            <a:r>
              <a:rPr lang="en-US" sz="2800" dirty="0"/>
              <a:t>Means for soliciting feedback</a:t>
            </a:r>
          </a:p>
          <a:p>
            <a:pPr>
              <a:spcBef>
                <a:spcPts val="900"/>
              </a:spcBef>
            </a:pPr>
            <a:r>
              <a:rPr lang="en-US" sz="2800" dirty="0"/>
              <a:t>Path for a proposal to become a standard</a:t>
            </a:r>
          </a:p>
          <a:p>
            <a:pPr>
              <a:spcBef>
                <a:spcPts val="900"/>
              </a:spcBef>
            </a:pPr>
            <a:r>
              <a:rPr lang="en-US" sz="2800" dirty="0"/>
              <a:t>RFC‘s cover standard MIB’s</a:t>
            </a:r>
          </a:p>
          <a:p>
            <a:pPr>
              <a:spcBef>
                <a:spcPts val="900"/>
              </a:spcBef>
            </a:pPr>
            <a:r>
              <a:rPr lang="en-US" sz="2800" dirty="0"/>
              <a:t>Usually the result of a Working Group effort </a:t>
            </a:r>
          </a:p>
          <a:p>
            <a:pPr>
              <a:spcBef>
                <a:spcPts val="900"/>
              </a:spcBef>
            </a:pPr>
            <a:endParaRPr lang="en-US" sz="2400" dirty="0"/>
          </a:p>
          <a:p>
            <a:pPr lvl="1">
              <a:spcBef>
                <a:spcPts val="600"/>
              </a:spcBef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7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RFC’s – Requests for Comments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6036" name="Picture 4" descr="http://www.samsung-security.com/~/media/SAMSUNG/Samsung_ProductImages/SecurityCameras/SNP-5200H_PD1.ash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19200"/>
            <a:ext cx="1828800" cy="1828800"/>
          </a:xfrm>
          <a:prstGeom prst="rect">
            <a:avLst/>
          </a:prstGeom>
          <a:noFill/>
        </p:spPr>
      </p:pic>
      <p:pic>
        <p:nvPicPr>
          <p:cNvPr id="637956" name="Picture 4" descr="iz3cfavj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4114800"/>
            <a:ext cx="914400" cy="706438"/>
          </a:xfrm>
          <a:prstGeom prst="rect">
            <a:avLst/>
          </a:prstGeom>
          <a:noFill/>
        </p:spPr>
      </p:pic>
      <p:sp>
        <p:nvSpPr>
          <p:cNvPr id="637958" name="Text Box 6"/>
          <p:cNvSpPr txBox="1">
            <a:spLocks noChangeArrowheads="1"/>
          </p:cNvSpPr>
          <p:nvPr/>
        </p:nvSpPr>
        <p:spPr bwMode="auto">
          <a:xfrm>
            <a:off x="2743200" y="3276600"/>
            <a:ext cx="2514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/>
              </a:rPr>
              <a:t>SNMP-enabled Switch</a:t>
            </a:r>
          </a:p>
        </p:txBody>
      </p:sp>
      <p:sp>
        <p:nvSpPr>
          <p:cNvPr id="637959" name="Text Box 7"/>
          <p:cNvSpPr txBox="1">
            <a:spLocks noChangeArrowheads="1"/>
          </p:cNvSpPr>
          <p:nvPr/>
        </p:nvSpPr>
        <p:spPr bwMode="auto">
          <a:xfrm>
            <a:off x="228600" y="3124200"/>
            <a:ext cx="1905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latin typeface="Arial"/>
              </a:rPr>
              <a:t>IP Camera</a:t>
            </a:r>
          </a:p>
        </p:txBody>
      </p:sp>
      <p:sp>
        <p:nvSpPr>
          <p:cNvPr id="637960" name="Line 8"/>
          <p:cNvSpPr>
            <a:spLocks noChangeShapeType="1"/>
          </p:cNvSpPr>
          <p:nvPr/>
        </p:nvSpPr>
        <p:spPr bwMode="auto">
          <a:xfrm flipH="1" flipV="1">
            <a:off x="2209800" y="2133600"/>
            <a:ext cx="1600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637961" name="Text Box 9"/>
          <p:cNvSpPr txBox="1">
            <a:spLocks noChangeArrowheads="1"/>
          </p:cNvSpPr>
          <p:nvPr/>
        </p:nvSpPr>
        <p:spPr bwMode="auto">
          <a:xfrm>
            <a:off x="5791200" y="4876800"/>
            <a:ext cx="274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latin typeface="Arial"/>
              </a:rPr>
              <a:t>IT Mgr’s PC</a:t>
            </a:r>
          </a:p>
          <a:p>
            <a:pPr algn="ctr"/>
            <a:r>
              <a:rPr lang="en-US" sz="1400" dirty="0">
                <a:latin typeface="Arial"/>
              </a:rPr>
              <a:t> with SNMP manager</a:t>
            </a:r>
          </a:p>
        </p:txBody>
      </p:sp>
      <p:sp>
        <p:nvSpPr>
          <p:cNvPr id="637962" name="Line 10"/>
          <p:cNvSpPr>
            <a:spLocks noChangeShapeType="1"/>
          </p:cNvSpPr>
          <p:nvPr/>
        </p:nvSpPr>
        <p:spPr bwMode="auto">
          <a:xfrm>
            <a:off x="5029200" y="2971800"/>
            <a:ext cx="2438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637965" name="Freeform 13"/>
          <p:cNvSpPr>
            <a:spLocks/>
          </p:cNvSpPr>
          <p:nvPr/>
        </p:nvSpPr>
        <p:spPr bwMode="auto">
          <a:xfrm>
            <a:off x="3162300" y="1104900"/>
            <a:ext cx="5194300" cy="3009900"/>
          </a:xfrm>
          <a:custGeom>
            <a:avLst/>
            <a:gdLst/>
            <a:ahLst/>
            <a:cxnLst>
              <a:cxn ang="0">
                <a:pos x="408" y="1032"/>
              </a:cxn>
              <a:cxn ang="0">
                <a:pos x="408" y="312"/>
              </a:cxn>
              <a:cxn ang="0">
                <a:pos x="2856" y="264"/>
              </a:cxn>
              <a:cxn ang="0">
                <a:pos x="2904" y="1896"/>
              </a:cxn>
            </a:cxnLst>
            <a:rect l="0" t="0" r="r" b="b"/>
            <a:pathLst>
              <a:path w="3272" h="1896">
                <a:moveTo>
                  <a:pt x="408" y="1032"/>
                </a:moveTo>
                <a:cubicBezTo>
                  <a:pt x="204" y="736"/>
                  <a:pt x="0" y="440"/>
                  <a:pt x="408" y="312"/>
                </a:cubicBezTo>
                <a:cubicBezTo>
                  <a:pt x="816" y="184"/>
                  <a:pt x="2440" y="0"/>
                  <a:pt x="2856" y="264"/>
                </a:cubicBezTo>
                <a:cubicBezTo>
                  <a:pt x="3272" y="528"/>
                  <a:pt x="2896" y="1624"/>
                  <a:pt x="2904" y="1896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637966" name="Text Box 14"/>
          <p:cNvSpPr txBox="1">
            <a:spLocks noChangeArrowheads="1"/>
          </p:cNvSpPr>
          <p:nvPr/>
        </p:nvSpPr>
        <p:spPr bwMode="auto">
          <a:xfrm>
            <a:off x="4724400" y="1752600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i="1" dirty="0">
                <a:latin typeface="Arial"/>
              </a:rPr>
              <a:t>2. “Trap” message sent to monitoring computer</a:t>
            </a:r>
          </a:p>
        </p:txBody>
      </p:sp>
      <p:sp>
        <p:nvSpPr>
          <p:cNvPr id="637967" name="Text Box 15"/>
          <p:cNvSpPr txBox="1">
            <a:spLocks noChangeArrowheads="1"/>
          </p:cNvSpPr>
          <p:nvPr/>
        </p:nvSpPr>
        <p:spPr bwMode="auto">
          <a:xfrm>
            <a:off x="2209800" y="1905000"/>
            <a:ext cx="6096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>
                <a:solidFill>
                  <a:srgbClr val="C00000"/>
                </a:solidFill>
                <a:latin typeface="Arial"/>
              </a:rPr>
              <a:t>X</a:t>
            </a:r>
          </a:p>
        </p:txBody>
      </p:sp>
      <p:sp>
        <p:nvSpPr>
          <p:cNvPr id="637968" name="Text Box 16"/>
          <p:cNvSpPr txBox="1">
            <a:spLocks noChangeArrowheads="1"/>
          </p:cNvSpPr>
          <p:nvPr/>
        </p:nvSpPr>
        <p:spPr bwMode="auto">
          <a:xfrm>
            <a:off x="3276600" y="4114800"/>
            <a:ext cx="2743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i="1" dirty="0">
                <a:latin typeface="Arial"/>
              </a:rPr>
              <a:t>3.  Monitoring software can generate screen messages, email alerts, other annunciations</a:t>
            </a:r>
          </a:p>
        </p:txBody>
      </p:sp>
      <p:sp>
        <p:nvSpPr>
          <p:cNvPr id="637969" name="Line 17"/>
          <p:cNvSpPr>
            <a:spLocks noChangeShapeType="1"/>
          </p:cNvSpPr>
          <p:nvPr/>
        </p:nvSpPr>
        <p:spPr bwMode="auto">
          <a:xfrm>
            <a:off x="5867400" y="44196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637970" name="Text Box 18"/>
          <p:cNvSpPr txBox="1">
            <a:spLocks noChangeArrowheads="1"/>
          </p:cNvSpPr>
          <p:nvPr/>
        </p:nvSpPr>
        <p:spPr bwMode="auto">
          <a:xfrm>
            <a:off x="609600" y="3733800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 dirty="0">
                <a:latin typeface="Arial"/>
              </a:rPr>
              <a:t>1. Device connection or power fails</a:t>
            </a:r>
          </a:p>
        </p:txBody>
      </p:sp>
      <p:sp>
        <p:nvSpPr>
          <p:cNvPr id="637971" name="Line 19"/>
          <p:cNvSpPr>
            <a:spLocks noChangeShapeType="1"/>
          </p:cNvSpPr>
          <p:nvPr/>
        </p:nvSpPr>
        <p:spPr bwMode="auto">
          <a:xfrm flipV="1">
            <a:off x="1981200" y="25908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637972" name="Line 20"/>
          <p:cNvSpPr>
            <a:spLocks noChangeShapeType="1"/>
          </p:cNvSpPr>
          <p:nvPr/>
        </p:nvSpPr>
        <p:spPr bwMode="auto">
          <a:xfrm flipV="1">
            <a:off x="5715000" y="144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2590800"/>
            <a:ext cx="14478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0" y="304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SNMP Example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219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FF0000"/>
                </a:solidFill>
              </a:rPr>
              <a:t>Gets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 retrieve information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FF0000"/>
                </a:solidFill>
              </a:rPr>
              <a:t>Traps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notify of events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FF0000"/>
                </a:solidFill>
              </a:rPr>
              <a:t>Sets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configure and control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FF0000"/>
                </a:solidFill>
              </a:rPr>
              <a:t>Manager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– server running processes to receive or modify information in the device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FF0000"/>
                </a:solidFill>
              </a:rPr>
              <a:t>Agents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– software running on the device; talks to the Manager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FF0000"/>
                </a:solidFill>
              </a:rPr>
              <a:t>SNMP (Simple Network Management Protocol)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– defines:</a:t>
            </a:r>
          </a:p>
          <a:p>
            <a:pPr lvl="1">
              <a:spcBef>
                <a:spcPts val="600"/>
              </a:spcBef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communication rules between SNMP-capable devices</a:t>
            </a:r>
          </a:p>
          <a:p>
            <a:pPr lvl="1">
              <a:spcBef>
                <a:spcPts val="600"/>
              </a:spcBef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message types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FF0000"/>
                </a:solidFill>
              </a:rPr>
              <a:t>MIB (Management Information Base)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– a database of objects in the device tracked by the agent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FF0000"/>
                </a:solidFill>
              </a:rPr>
              <a:t>SMI (Structure of Management Information)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how information is organized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Numerical hierarchy of MIB’s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04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SNMP Overview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.msdn.microsoft.com/dynimg/IC11218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533400"/>
            <a:ext cx="5562600" cy="505581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86200" y="5715000"/>
            <a:ext cx="4145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Graphic courtesy of Microsoft Corporation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371600"/>
            <a:ext cx="8229600" cy="4419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400" dirty="0"/>
              <a:t>Define the information that can be retrieved or altered in a device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“Standard” MIB’s are well defined and vetted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Documented in RFC’s (Request for Comments)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Typically proposed by standards organizations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“Enterprise” MIB’s are unique to an organization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Enterprises are assigned numbers by IANA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MIB’s known categorized by Object Identifier (OID)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In enterprise MIB’s, enterprise number is part of the OID</a:t>
            </a:r>
          </a:p>
          <a:p>
            <a:pPr lvl="1">
              <a:spcBef>
                <a:spcPts val="600"/>
              </a:spcBef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04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MIB’s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http://www.keil.com/support/man/docs/rlarm/rlarm_tcp_mi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990600"/>
            <a:ext cx="7472284" cy="5181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MIB OID Hierarchy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219200"/>
            <a:ext cx="8229600" cy="49530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SNMPv1  (1988) – Initial implementation 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Poor security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Used “Community Strings” as surrogates for passwords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SNMPv2c - Most popular version of SNMPv2 (1999)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Widely used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Maintains community strings for security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RFC 2578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SNMPv3 (2002) – Added cryptographic security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Most secure version if features are used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RFC 3414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04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SNMP Versions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http://blog.ipexpert.com/wp-content/uploads/2012/06/SNMP-SECURITY-CHART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85800"/>
            <a:ext cx="8279523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PolicyAudit" staticId="0x010100E4439388E1B6D64E9001602634EFEFB8|810367359" UniqueId="81f739f0-121e-408c-96dd-dde993209e00">
      <p:Name>Auditing</p:Name>
      <p:Description>Audits user actions on documents and list items to the Audit Log.</p:Description>
      <p:CustomData>
        <Audit>
          <Update/>
          <View/>
        </Audit>
      </p:CustomData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439388E1B6D64E9001602634EFEFB8" ma:contentTypeVersion="5" ma:contentTypeDescription="Create a new document." ma:contentTypeScope="" ma:versionID="abed65f476671d961fd59be5505aeb9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2e4b1e78aadb099eebd3039d10abe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_dlc_Exemp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E82A24-75C4-444B-8C5C-BD4D8911F31D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9802804-86F6-4F70-AC23-582EF8123C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A976A8-EBB5-4069-97DB-61705F747B4F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44C6FA41-405A-4CB6-B7F0-0DD4578311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4866</TotalTime>
  <Words>840</Words>
  <Application>Microsoft Office PowerPoint</Application>
  <PresentationFormat>On-screen Show (4:3)</PresentationFormat>
  <Paragraphs>175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SNMP (Simple Network Management Protocol)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SNMP Overview</dc:title>
  <dc:creator>Ray Coulombe</dc:creator>
  <cp:lastModifiedBy>Byron E. Haugabook</cp:lastModifiedBy>
  <cp:revision>8</cp:revision>
  <dcterms:created xsi:type="dcterms:W3CDTF">2013-09-13T14:33:24Z</dcterms:created>
  <dcterms:modified xsi:type="dcterms:W3CDTF">2017-08-13T18:39:30Z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0x010100E4439388E1B6D64E9001602634EFEFB8</vt:lpwstr>
  </property>
</Properties>
</file>