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41" r:id="rId1"/>
  </p:sldMasterIdLst>
  <p:notesMasterIdLst>
    <p:notesMasterId r:id="rId3"/>
  </p:notesMasterIdLst>
  <p:sldIdLst>
    <p:sldId id="278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1F1F"/>
    <a:srgbClr val="0F2646"/>
    <a:srgbClr val="E9B550"/>
    <a:srgbClr val="6DB4C1"/>
    <a:srgbClr val="90A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15" autoAdjust="0"/>
    <p:restoredTop sz="95102" autoAdjust="0"/>
  </p:normalViewPr>
  <p:slideViewPr>
    <p:cSldViewPr snapToGrid="0" snapToObjects="1">
      <p:cViewPr>
        <p:scale>
          <a:sx n="95" d="100"/>
          <a:sy n="95" d="100"/>
        </p:scale>
        <p:origin x="1832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81E17-121D-4943-A93D-CD30407FF8AB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76F09-448A-434F-B14E-3543A8C6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73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1623E-C9BB-9F4F-9373-752B3C813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99775-698A-6A42-8157-2A9DEAD7E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70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8D74E-F9F9-CB44-96F4-FFFF9BF90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19D21-08B2-9C4E-9398-56C08CEBA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87736"/>
            <a:ext cx="5181600" cy="477846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BE226-4518-ED45-A797-7F8D22755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87736"/>
            <a:ext cx="5181600" cy="47784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239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BA260B6-0164-B245-BE0B-E0D6BDDE76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8270"/>
            <a:ext cx="12251128" cy="68912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E6C3A2-71C7-2E44-8A78-B033DA603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F2646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B8DE8-32F9-D949-A0BE-D66C143326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F264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4140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D28B-B05B-4143-82DD-CFAF2AD9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97976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52B7967-6670-0D4E-8D92-430C488EAE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5539982" cy="630398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24E066B-9BF7-9041-B113-C06F0D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0054" y="365125"/>
            <a:ext cx="5181600" cy="9042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2926E6D-7DEC-BE45-9EFC-400D0992C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60054" y="1387736"/>
            <a:ext cx="5181600" cy="477846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499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Title 1">
            <a:extLst>
              <a:ext uri="{FF2B5EF4-FFF2-40B4-BE49-F238E27FC236}">
                <a16:creationId xmlns:a16="http://schemas.microsoft.com/office/drawing/2014/main" id="{BD604C6B-5671-6942-A126-C9BA25DB6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400" y="365125"/>
            <a:ext cx="7391400" cy="9042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 useBgFill="1">
        <p:nvSpPr>
          <p:cNvPr id="9" name="Content Placeholder 2">
            <a:extLst>
              <a:ext uri="{FF2B5EF4-FFF2-40B4-BE49-F238E27FC236}">
                <a16:creationId xmlns:a16="http://schemas.microsoft.com/office/drawing/2014/main" id="{573572F1-2CDD-904B-B8AB-4A5BE75D9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89400" y="1387736"/>
            <a:ext cx="7391400" cy="477846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58FCB3-12F3-1643-8BAA-DC001E9B277D}"/>
              </a:ext>
            </a:extLst>
          </p:cNvPr>
          <p:cNvSpPr/>
          <p:nvPr userDrawn="1"/>
        </p:nvSpPr>
        <p:spPr>
          <a:xfrm>
            <a:off x="0" y="0"/>
            <a:ext cx="3467100" cy="6286500"/>
          </a:xfrm>
          <a:prstGeom prst="rect">
            <a:avLst/>
          </a:prstGeom>
          <a:solidFill>
            <a:srgbClr val="0F2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A7D75B9-288C-D846-866F-4608E11C01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1270000"/>
            <a:ext cx="2451100" cy="3098800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3600" b="1">
                <a:solidFill>
                  <a:schemeClr val="bg1"/>
                </a:solidFill>
              </a:defRPr>
            </a:lvl2pPr>
            <a:lvl3pPr marL="914400" indent="0">
              <a:buNone/>
              <a:defRPr sz="3600" b="1">
                <a:solidFill>
                  <a:schemeClr val="bg1"/>
                </a:solidFill>
              </a:defRPr>
            </a:lvl3pPr>
            <a:lvl4pPr marL="1371600" indent="0">
              <a:buNone/>
              <a:defRPr sz="3600" b="1">
                <a:solidFill>
                  <a:schemeClr val="bg1"/>
                </a:solidFill>
              </a:defRPr>
            </a:lvl4pPr>
            <a:lvl5pPr marL="1828800" indent="0">
              <a:buNone/>
              <a:defRPr sz="3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call out box</a:t>
            </a:r>
          </a:p>
        </p:txBody>
      </p:sp>
    </p:spTree>
    <p:extLst>
      <p:ext uri="{BB962C8B-B14F-4D97-AF65-F5344CB8AC3E}">
        <p14:creationId xmlns:p14="http://schemas.microsoft.com/office/powerpoint/2010/main" val="62854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C2FB88-0837-C14D-BCF1-35F0744CCE59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-390" y="6272241"/>
            <a:ext cx="12192000" cy="4572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1E9B2C-97D6-AE42-A523-0FCF6E7FB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48D83-48C3-874D-B52D-3707CFD17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7736"/>
            <a:ext cx="10515600" cy="4789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99323A77-FB2E-F945-A1ED-A7FB6CEF9041}"/>
              </a:ext>
            </a:extLst>
          </p:cNvPr>
          <p:cNvSpPr txBox="1">
            <a:spLocks/>
          </p:cNvSpPr>
          <p:nvPr userDrawn="1"/>
        </p:nvSpPr>
        <p:spPr>
          <a:xfrm>
            <a:off x="11524785" y="6324971"/>
            <a:ext cx="65606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0E7B7F2-32A3-6146-B7B5-E874D8BCBC21}" type="slidenum">
              <a:rPr lang="en-US" sz="16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271754-7EDA-1C44-98D6-97B1A1A97206}"/>
              </a:ext>
            </a:extLst>
          </p:cNvPr>
          <p:cNvSpPr txBox="1"/>
          <p:nvPr userDrawn="1"/>
        </p:nvSpPr>
        <p:spPr>
          <a:xfrm>
            <a:off x="12816590" y="61159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00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5" r:id="rId2"/>
    <p:sldLayoutId id="2147484042" r:id="rId3"/>
    <p:sldLayoutId id="2147484046" r:id="rId4"/>
    <p:sldLayoutId id="2147484048" r:id="rId5"/>
    <p:sldLayoutId id="2147484050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0F2646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F1F1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F1F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F1F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F1F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F1F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nam02.safelinks.protection.outlook.com/?url=https%3A%2F%2Flinkprotect.cudasvc.com%2Furl%3Fa%3Dhttps%253a%252f%252fstore.shrm.org%252f35-Dumb-Things-Well-Intended-People-Say-Surprising-Things-We-Say-That-Widen-the-Diversity-Gap%26c%3DE%2C1%2CBUJxCAYeg_REs7xJVUg202DVm0lA29sfqAWjt6tOLeq1yWHbfOBUsvUHcBl_NrsrN77DuVi2GazjYp_ByDRJBWOGxMRHcmCt4VWcVb6QWHsqgeI%2C%26typo%3D1&amp;data=02%7C01%7C%7Cd7e5a3df54504302f60408d86623214b%7C1482721ace5842b9bcd9e024de9ee896%7C0%7C0%7C637371648397391791&amp;sdata=xiSQvpazmV6MNmqcNdbJ0Dv80xm5gEYwzhQ0IW1Y7XQ%3D&amp;reserved=0" TargetMode="External"/><Relationship Id="rId3" Type="http://schemas.openxmlformats.org/officeDocument/2006/relationships/hyperlink" Target="https://www.mercer.com/our-thinking/mercer-testifies-on-the-value-of-diversity-and-inclusion.html" TargetMode="External"/><Relationship Id="rId7" Type="http://schemas.openxmlformats.org/officeDocument/2006/relationships/hyperlink" Target="https://store.shrm.org/Diversity-in-the-Workplace" TargetMode="External"/><Relationship Id="rId2" Type="http://schemas.openxmlformats.org/officeDocument/2006/relationships/hyperlink" Target="https://implicit.harvard.edu/implicit/takeatest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nam02.safelinks.protection.outlook.com/?url=https%3A%2F%2Flinkprotect.cudasvc.com%2Furl%3Fa%3Dhttps%253a%252f%252fstore.shrm.org%252fDiverse-Teams-at-Work-Capitalizing-on-the-Power-of-Diversity%26c%3DE%2C1%2CXpz-zqKXVjpb7wNggAgKovYZy-0fyzXKrqzsKCZ-7VmbE8UvXSV7DUqbR-24BKu5Sj90m9aCEvaGilfqR-y0fMFKBYg1EPXo79jBRL8-Mw7wgJTAME4jkXX-pw%2C%2C%26typo%3D1&amp;data=02%7C01%7C%7Cd7e5a3df54504302f60408d86623214b%7C1482721ace5842b9bcd9e024de9ee896%7C0%7C0%7C637371648397381795&amp;sdata=GN%2BvImSS1MDOXEiXp70OSOmYzHcnfTYq7hyXFzivIwA%3D&amp;reserved=0" TargetMode="External"/><Relationship Id="rId5" Type="http://schemas.openxmlformats.org/officeDocument/2006/relationships/hyperlink" Target="https://nam02.safelinks.protection.outlook.com/?url=https%3A%2F%2Fwww.shrm.org%2Fsearch%2Fpages%2Fdefault.aspx%23k%3Ddiversity%2520%26filters%3D&amp;data=02%7C01%7C%7Cd7e5a3df54504302f60408d86623214b%7C1482721ace5842b9bcd9e024de9ee896%7C0%7C0%7C637371648397381795&amp;sdata=YWAvpm3IycKYJ80zf0gsELn7sIvETpXcZtjORU1Hw8E%3D&amp;reserved=0" TargetMode="External"/><Relationship Id="rId10" Type="http://schemas.openxmlformats.org/officeDocument/2006/relationships/hyperlink" Target="https://nam02.safelinks.protection.outlook.com/?url=https%3A%2F%2Fwww.amazon.com%2FCulture-Map-Breaking-Invisible-Boundaries%2Fdp%2F1610392507&amp;data=02%7C01%7C%7Cd7e5a3df54504302f60408d86623214b%7C1482721ace5842b9bcd9e024de9ee896%7C0%7C0%7C637371648397401784&amp;sdata=ApEuw6vilCeT1DgyGkfiJUYGenqoHZ8%2FFHxmlgCtIlA%3D&amp;reserved=0" TargetMode="External"/><Relationship Id="rId4" Type="http://schemas.openxmlformats.org/officeDocument/2006/relationships/hyperlink" Target="https://www.mckinsey.com/featured-insights/diversity-and-inclusion" TargetMode="External"/><Relationship Id="rId9" Type="http://schemas.openxmlformats.org/officeDocument/2006/relationships/hyperlink" Target="https://nam02.safelinks.protection.outlook.com/?url=https%3A%2F%2Flinkprotect.cudasvc.com%2Furl%3Fa%3Dhttps%253a%252f%252fstore.shrm.org%252fEveryday-Bias-Identifying-and-Navigating-Unconscious-Judgments-in-Our-Daily-Lives%26c%3DE%2C1%2CrGDiy-BKttzxR7E0Nf2p6Eqoa3ALozJHINQgOgHfLMedLkQS1Z_qo2T_VmfeNsA8KaGoV_svqyBXO_XsfbYDsJPp5Qd_C4dF5kKOiHF0tYpQL-1gMHXtvQN2%26typo%3D1&amp;data=02%7C01%7C%7Cd7e5a3df54504302f60408d86623214b%7C1482721ace5842b9bcd9e024de9ee896%7C0%7C0%7C637371648397391791&amp;sdata=gZOtYAbiKF8%2F3BG2bt3qrAiY2cWloLLcfFyMdu8VBqE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28FA128-725D-DF4F-BF04-E45A00618627}"/>
              </a:ext>
            </a:extLst>
          </p:cNvPr>
          <p:cNvSpPr/>
          <p:nvPr/>
        </p:nvSpPr>
        <p:spPr>
          <a:xfrm>
            <a:off x="1492819" y="1164173"/>
            <a:ext cx="923325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Implicit bias test</a:t>
            </a:r>
            <a:b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2" tooltip="Original URL:&#10;https://implicit.harvard.edu/implicit/takeatest.html&#10;&#10;Click to follow link."/>
              </a:rPr>
              <a:t>https://implicit.harvard.edu/implicit/takeatest.html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Mercer studies</a:t>
            </a:r>
            <a:b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3" tooltip="Original URL:&#10;https://www.mercer.com/our-thinking/mercer-testifies-on-the-value-of-diversity-and-inclusion.html&#10;&#10;Click to follow link."/>
              </a:rPr>
              <a:t>https://www.mercer.com/our-thinking/mercer-testifies-on-the-value-of-diversity-and-inclusion.html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Mckinsey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 &amp; Company</a:t>
            </a:r>
            <a:b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4" tooltip="Original URL:&#10;https://www.mckinsey.com/featured-insights/diversity-and-inclusion&#10;&#10;Click to follow link."/>
              </a:rPr>
              <a:t>https://www.mckinsey.com/featured-insights/diversity-and-inclusion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SHRM articles</a:t>
            </a:r>
            <a:b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5" tooltip="Original URL:&#10;https://www.shrm.org/search/pages/default.aspx#k=diversity%20&amp;filters=&#10;&#10;Click to follow link."/>
              </a:rPr>
              <a:t>https://www.shrm.org/search/pages/default.aspx#k=diversity%20&amp;filters=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Books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6"/>
              </a:rPr>
              <a:t>https://store.shrm.org/Diverse-Teams-at-Work-Capitalizing-on-the-Power-of-Diversity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7"/>
              </a:rPr>
              <a:t>https://store.shrm.org/Diversity-in-the-Workplace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8"/>
              </a:rPr>
              <a:t>https://store.shrm.org/35-Dumb-Things-Well-Intended-People-Say-Surprising-Things-We-Say-That-Widen-the-Diversity-Gap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9"/>
              </a:rPr>
              <a:t>https://store.shrm.org/Everyday-Bias-Identifying-and-Navigating-Unconscious-Judgments-in-Our-Daily-Lives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20700" indent="-29210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563C1"/>
                </a:solidFill>
                <a:latin typeface="Arial" panose="020B0604020202020204" pitchFamily="34" charset="0"/>
                <a:hlinkClick r:id="rId10"/>
              </a:rPr>
              <a:t>https://www.amazon.com/Culture-Map-Breaking-Invisible-Boundaries/dp/1610392507</a:t>
            </a:r>
            <a:endPara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8DFE7B-24A7-B642-9C14-CD349D9D7E28}"/>
              </a:ext>
            </a:extLst>
          </p:cNvPr>
          <p:cNvSpPr txBox="1"/>
          <p:nvPr/>
        </p:nvSpPr>
        <p:spPr>
          <a:xfrm>
            <a:off x="1775014" y="520459"/>
            <a:ext cx="7032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403401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127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Kerri Sutherland</dc:creator>
  <cp:lastModifiedBy>Kimberly Landgraf</cp:lastModifiedBy>
  <cp:revision>27</cp:revision>
  <dcterms:created xsi:type="dcterms:W3CDTF">2020-09-08T15:05:45Z</dcterms:created>
  <dcterms:modified xsi:type="dcterms:W3CDTF">2020-10-01T16:10:10Z</dcterms:modified>
</cp:coreProperties>
</file>