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801600" cy="9601200" type="A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639763" indent="-182563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1279525" indent="-365125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919288" indent="-547688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2559050" indent="-73025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900" kern="1200">
        <a:solidFill>
          <a:schemeClr val="bg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9933"/>
    <a:srgbClr val="FFFFCC"/>
    <a:srgbClr val="FFFF00"/>
    <a:srgbClr val="FFFF99"/>
    <a:srgbClr val="FF0000"/>
    <a:srgbClr val="0000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496" autoAdjust="0"/>
    <p:restoredTop sz="91198" autoAdjust="0"/>
  </p:normalViewPr>
  <p:slideViewPr>
    <p:cSldViewPr>
      <p:cViewPr>
        <p:scale>
          <a:sx n="75" d="100"/>
          <a:sy n="75" d="100"/>
        </p:scale>
        <p:origin x="540" y="-144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169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414" y="-108"/>
      </p:cViewPr>
      <p:guideLst>
        <p:guide orient="horz" pos="2929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1C2EE18-175D-7AFB-0E2D-17D74C2E2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t" anchorCtr="0" compatLnSpc="1">
            <a:prstTxWarp prst="textNoShape">
              <a:avLst/>
            </a:prstTxWarp>
          </a:bodyPr>
          <a:lstStyle>
            <a:lvl1pPr algn="l" defTabSz="889747" eaLnBrk="0" hangingPunct="0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4287BA5-D0F9-1B4A-6AF6-BF87D518A9A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t" anchorCtr="0" compatLnSpc="1">
            <a:prstTxWarp prst="textNoShape">
              <a:avLst/>
            </a:prstTxWarp>
          </a:bodyPr>
          <a:lstStyle>
            <a:lvl1pPr algn="r" defTabSz="889747" eaLnBrk="0" hangingPunct="0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92D10AA-1240-F626-CBF7-699A592ADB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b" anchorCtr="0" compatLnSpc="1">
            <a:prstTxWarp prst="textNoShape">
              <a:avLst/>
            </a:prstTxWarp>
          </a:bodyPr>
          <a:lstStyle>
            <a:lvl1pPr algn="l" defTabSz="889747" eaLnBrk="0" hangingPunct="0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934470C-9099-FA36-7BC7-299909ED04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b" anchorCtr="0" compatLnSpc="1">
            <a:prstTxWarp prst="textNoShape">
              <a:avLst/>
            </a:prstTxWarp>
          </a:bodyPr>
          <a:lstStyle>
            <a:lvl1pPr algn="r" defTabSz="889000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0F865DA-BED5-428A-91E1-E9D1854FB7EC}" type="slidenum">
              <a:rPr lang="en-US" altLang="sv-SE"/>
              <a:pPr>
                <a:defRPr/>
              </a:pPr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FD54E88-41C8-EDAB-4B1E-A0404B655A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t" anchorCtr="0" compatLnSpc="1">
            <a:prstTxWarp prst="textNoShape">
              <a:avLst/>
            </a:prstTxWarp>
          </a:bodyPr>
          <a:lstStyle>
            <a:lvl1pPr algn="l" defTabSz="889747" eaLnBrk="0" hangingPunct="0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B98F9EE-BBDC-BD0D-062A-C85D50292E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t" anchorCtr="0" compatLnSpc="1">
            <a:prstTxWarp prst="textNoShape">
              <a:avLst/>
            </a:prstTxWarp>
          </a:bodyPr>
          <a:lstStyle>
            <a:lvl1pPr algn="r" defTabSz="889747" eaLnBrk="0" hangingPunct="0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7A9FFB0-825C-01E1-F5A2-0ADAFAB8A82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A12F553-6294-F472-66CF-3610CA341F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6425"/>
            <a:ext cx="51371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97CB9B9-7133-68AB-8097-C33F275F8B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b" anchorCtr="0" compatLnSpc="1">
            <a:prstTxWarp prst="textNoShape">
              <a:avLst/>
            </a:prstTxWarp>
          </a:bodyPr>
          <a:lstStyle>
            <a:lvl1pPr algn="l" defTabSz="889747" eaLnBrk="0" hangingPunct="0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5A82ADB-FF89-7E9B-C956-78C549007D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97" tIns="44447" rIns="88897" bIns="44447" numCol="1" anchor="b" anchorCtr="0" compatLnSpc="1">
            <a:prstTxWarp prst="textNoShape">
              <a:avLst/>
            </a:prstTxWarp>
          </a:bodyPr>
          <a:lstStyle>
            <a:lvl1pPr algn="r" defTabSz="889000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92723B-40F7-4BFA-B2FA-62297C13103A}" type="slidenum">
              <a:rPr lang="en-US" altLang="sv-SE"/>
              <a:pPr>
                <a:defRPr/>
              </a:pPr>
              <a:t>‹#›</a:t>
            </a:fld>
            <a:endParaRPr lang="en-US" alt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6397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12795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9192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255905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CB79B78-3D05-FA6E-B607-E97222C54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4C5B2DB-0397-72ED-8377-338FD6206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3" descr="logo_ny_black">
            <a:extLst>
              <a:ext uri="{FF2B5EF4-FFF2-40B4-BE49-F238E27FC236}">
                <a16:creationId xmlns:a16="http://schemas.microsoft.com/office/drawing/2014/main" id="{31695C5A-3291-72B4-9B11-300C88E7D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1663" y="9113838"/>
            <a:ext cx="17954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8">
            <a:extLst>
              <a:ext uri="{FF2B5EF4-FFF2-40B4-BE49-F238E27FC236}">
                <a16:creationId xmlns:a16="http://schemas.microsoft.com/office/drawing/2014/main" id="{1FA884CA-2489-E509-7880-5E89438F24A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12801600" cy="254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E66A1E3F-C0E2-A68B-A04E-5A7CCE2525C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254000" cy="88328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FD313C4F-AC14-B3D7-4AB7-38CB368C351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547600" y="0"/>
            <a:ext cx="254000" cy="88328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id="{E9B025C5-6114-CDC9-195F-329A2821544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8640763"/>
            <a:ext cx="12801600" cy="2508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pic>
        <p:nvPicPr>
          <p:cNvPr id="7" name="Picture 74" descr="tagline_black">
            <a:extLst>
              <a:ext uri="{FF2B5EF4-FFF2-40B4-BE49-F238E27FC236}">
                <a16:creationId xmlns:a16="http://schemas.microsoft.com/office/drawing/2014/main" id="{3B2D4C56-2A4E-8008-9201-987EE8E1C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9190038"/>
            <a:ext cx="372268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1379724"/>
            <a:ext cx="11290300" cy="729430"/>
          </a:xfrm>
        </p:spPr>
        <p:txBody>
          <a:bodyPr anchor="b"/>
          <a:lstStyle>
            <a:lvl1pPr>
              <a:defRPr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1537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55650" y="2322514"/>
            <a:ext cx="11290300" cy="320484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500"/>
            </a:lvl1pPr>
          </a:lstStyle>
          <a:p>
            <a:r>
              <a:rPr lang="sv-SE"/>
              <a:t>Click to edit Master subtitle style</a:t>
            </a:r>
          </a:p>
        </p:txBody>
      </p:sp>
      <p:sp>
        <p:nvSpPr>
          <p:cNvPr id="8" name="Rectangle 57">
            <a:extLst>
              <a:ext uri="{FF2B5EF4-FFF2-40B4-BE49-F238E27FC236}">
                <a16:creationId xmlns:a16="http://schemas.microsoft.com/office/drawing/2014/main" id="{9DAA2AEC-A472-D95F-727F-EAA20475865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905500" y="9051925"/>
            <a:ext cx="990600" cy="350838"/>
          </a:xfrm>
          <a:ln algn="ctr"/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60E95C7-E544-4F2D-AD11-341F69FE355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0325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2F0389E4-FEC5-E194-46B4-CCF8E783DC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F0BF95CA-C381-45F7-5D08-969120AB93C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93F2E-7089-4AAE-B3BF-90D4C10ED514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4A4C2A6F-6B5F-83A8-8BE3-BC95FAF808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7F36E-6B54-4891-ACBB-3AA6AB7A322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0475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10336701" y="733426"/>
            <a:ext cx="1709250" cy="705421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5651" y="733426"/>
            <a:ext cx="8254365" cy="705421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FB792548-3247-872B-AE7E-7B832D6905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229470DD-F971-B640-4821-E53C0359191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F1AE7-5ABE-4E9C-9844-EDEEBB6FBC5B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AF73BB17-F977-03AA-8BC1-AFC53375D5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68107-EF6D-40D3-834E-D37A424ABA0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180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14068D5C-E06E-74CE-9E93-4A8643A5C8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7FF8E3FB-A122-7BC9-9043-52FEFBC0441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FEFFC-EA05-42C0-87B2-4A787EDEFB71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BBFA6495-9843-3F70-8A91-84CBC143F6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E330-0148-420F-BCDA-5107A48E9CE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5302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/>
          <a:lstStyle>
            <a:lvl1pPr algn="l">
              <a:defRPr sz="56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94D7E298-3721-DBE1-AC03-040FBBC981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206B3D9B-43ED-0116-0D37-6A1D5F4E1CB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A87E7-29DC-4096-89EE-66C8B6AAEF6C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E188F6AA-A593-7E41-AA90-712BA849A4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F362-64BC-44B7-A415-153F2FFB551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4098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5650" y="2240280"/>
            <a:ext cx="5538470" cy="554736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7480" y="2240280"/>
            <a:ext cx="5538470" cy="554736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6D23C3B7-9551-E946-9C2A-BB68AAD39F5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6ABC89E9-0A57-B9A1-34D2-AF8C4EB2AF8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FDAF9-0EF5-45C2-BBB3-0A100D5342F7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50EBAAF8-7A16-9A64-4D59-DDC66804D8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E81D-840D-4C7A-B087-C2D2CEE354B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5972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72943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0">
            <a:extLst>
              <a:ext uri="{FF2B5EF4-FFF2-40B4-BE49-F238E27FC236}">
                <a16:creationId xmlns:a16="http://schemas.microsoft.com/office/drawing/2014/main" id="{B6792927-53CF-52DA-2C4E-62D7C9D5C80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39">
            <a:extLst>
              <a:ext uri="{FF2B5EF4-FFF2-40B4-BE49-F238E27FC236}">
                <a16:creationId xmlns:a16="http://schemas.microsoft.com/office/drawing/2014/main" id="{F3162EA0-A239-C18E-E0D4-0A5FC441E16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8BD0-A21C-4C11-9218-905818109A18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23338926-BA7D-1EB8-CB7D-BA03344C51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FB635-B3BB-4F3F-A4D7-2ACE1A74CCA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0621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" name="Rectangle 40">
            <a:extLst>
              <a:ext uri="{FF2B5EF4-FFF2-40B4-BE49-F238E27FC236}">
                <a16:creationId xmlns:a16="http://schemas.microsoft.com/office/drawing/2014/main" id="{F9B8AFD0-D494-B863-B2D0-275D0E4EA2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21EEB430-09BB-97D0-F1E0-D487C8F939C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1896F-07C8-4A5B-8BD2-D8D8BE95BEB0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DE8FA772-E969-64AE-5034-93541FE02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FACC4-9225-45EE-B999-1C9E39DC01F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186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>
            <a:extLst>
              <a:ext uri="{FF2B5EF4-FFF2-40B4-BE49-F238E27FC236}">
                <a16:creationId xmlns:a16="http://schemas.microsoft.com/office/drawing/2014/main" id="{5AE5D5D1-7160-0D70-DBBD-6865BC95EF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BCF27B21-8427-221B-1EEB-B56C4377592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873E0-57AC-4A04-8E0E-8546CCB99182}" type="datetime1">
              <a:rPr lang="sv-SE"/>
              <a:pPr>
                <a:defRPr/>
              </a:pPr>
              <a:t>2024-04-29</a:t>
            </a:fld>
            <a:endParaRPr lang="sv-SE" dirty="0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778194F9-0D4F-38A3-C969-5B41DEC92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95975" y="9272588"/>
            <a:ext cx="992188" cy="328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C9C4-43D6-4452-9C4E-FF6D7C2298E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777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0081" y="1018099"/>
            <a:ext cx="4211638" cy="99104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773B5003-C973-6D49-D7A5-39DA4BA6FD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E6A51756-BC83-25AD-6987-849C06D84444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3FEE1-3C8E-4EF9-8982-697B98A1FE30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4223CAFA-552F-84F3-0090-06B8D9F08A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92793-39B3-4AB3-90DE-8AAF5AC8F11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314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09203" y="6954120"/>
            <a:ext cx="7680960" cy="56015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5E61C20D-1924-9FD4-1AF6-32BD252999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A3F0F9EB-31A7-EB6E-0602-5F42EDA6CF72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A3FA3-C96C-4B52-B4F0-F03945170145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ADF4C32D-A8FD-8728-EFF0-07C009CE3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7625-1D27-473C-B24D-DA8AB52FCD9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4520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Rectangle 40">
            <a:extLst>
              <a:ext uri="{FF2B5EF4-FFF2-40B4-BE49-F238E27FC236}">
                <a16:creationId xmlns:a16="http://schemas.microsoft.com/office/drawing/2014/main" id="{8354EDAA-623F-763D-25E3-8BB84D0494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373063"/>
            <a:ext cx="11791950" cy="342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252000" tIns="64008" rIns="252000" bIns="64008" numCol="1" anchor="b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 b="1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7" name="Rectangle 24">
            <a:extLst>
              <a:ext uri="{FF2B5EF4-FFF2-40B4-BE49-F238E27FC236}">
                <a16:creationId xmlns:a16="http://schemas.microsoft.com/office/drawing/2014/main" id="{927BE41B-9BD7-A0F2-943D-3ADA618D036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8640763"/>
            <a:ext cx="12801600" cy="2508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3668980F-C3E7-2A71-25E6-94EBB9AFE86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12801600" cy="254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sp>
        <p:nvSpPr>
          <p:cNvPr id="1029" name="Rectangle 26">
            <a:extLst>
              <a:ext uri="{FF2B5EF4-FFF2-40B4-BE49-F238E27FC236}">
                <a16:creationId xmlns:a16="http://schemas.microsoft.com/office/drawing/2014/main" id="{C1EAA0CD-EEBA-9764-5F1A-A8580647973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254000" cy="88328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sp>
        <p:nvSpPr>
          <p:cNvPr id="1030" name="Rectangle 27">
            <a:extLst>
              <a:ext uri="{FF2B5EF4-FFF2-40B4-BE49-F238E27FC236}">
                <a16:creationId xmlns:a16="http://schemas.microsoft.com/office/drawing/2014/main" id="{5E2EDCF0-FCD3-2E86-6753-2B4810A6A55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547600" y="0"/>
            <a:ext cx="254000" cy="88328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8016" tIns="64008" rIns="128016" bIns="64008" anchor="ctr"/>
          <a:lstStyle/>
          <a:p>
            <a:pPr algn="ctr"/>
            <a:endParaRPr lang="sv-SE" altLang="sv-SE"/>
          </a:p>
        </p:txBody>
      </p:sp>
      <p:sp>
        <p:nvSpPr>
          <p:cNvPr id="1031" name="Rectangle 37">
            <a:extLst>
              <a:ext uri="{FF2B5EF4-FFF2-40B4-BE49-F238E27FC236}">
                <a16:creationId xmlns:a16="http://schemas.microsoft.com/office/drawing/2014/main" id="{D372DF58-BC01-B99A-534E-F85B30AD9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733425"/>
            <a:ext cx="112903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2000" tIns="64008" rIns="252000" bIns="6400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altLang="sv-SE"/>
              <a:t>Click to edit Master title style</a:t>
            </a:r>
          </a:p>
        </p:txBody>
      </p:sp>
      <p:sp>
        <p:nvSpPr>
          <p:cNvPr id="1032" name="Rectangle 38">
            <a:extLst>
              <a:ext uri="{FF2B5EF4-FFF2-40B4-BE49-F238E27FC236}">
                <a16:creationId xmlns:a16="http://schemas.microsoft.com/office/drawing/2014/main" id="{8CCE4AA5-70E1-8C0E-B140-EB758372F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2239963"/>
            <a:ext cx="11290300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2000" tIns="64008" rIns="252000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text styles</a:t>
            </a:r>
          </a:p>
          <a:p>
            <a:pPr lvl="1"/>
            <a:r>
              <a:rPr lang="sv-SE" altLang="sv-SE"/>
              <a:t>Second level</a:t>
            </a:r>
          </a:p>
          <a:p>
            <a:pPr lvl="2"/>
            <a:r>
              <a:rPr lang="sv-SE" altLang="sv-SE"/>
              <a:t>Third level</a:t>
            </a:r>
          </a:p>
          <a:p>
            <a:pPr lvl="3"/>
            <a:r>
              <a:rPr lang="sv-SE" altLang="sv-SE"/>
              <a:t>Fourth level</a:t>
            </a:r>
          </a:p>
          <a:p>
            <a:pPr lvl="4"/>
            <a:r>
              <a:rPr lang="sv-SE" altLang="sv-SE"/>
              <a:t>Fifth level</a:t>
            </a:r>
          </a:p>
        </p:txBody>
      </p:sp>
      <p:sp>
        <p:nvSpPr>
          <p:cNvPr id="1063" name="Rectangle 39">
            <a:extLst>
              <a:ext uri="{FF2B5EF4-FFF2-40B4-BE49-F238E27FC236}">
                <a16:creationId xmlns:a16="http://schemas.microsoft.com/office/drawing/2014/main" id="{BB0CEF91-2F4D-5DB8-7BD1-49083BD9EA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65988" y="8878888"/>
            <a:ext cx="2986087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fld id="{3CB80D1F-E04D-46BD-886C-7F048ECDF17D}" type="datetime1">
              <a:rPr lang="sv-SE"/>
              <a:pPr>
                <a:defRPr/>
              </a:pPr>
              <a:t>2024-04-29</a:t>
            </a:fld>
            <a:endParaRPr lang="sv-SE"/>
          </a:p>
        </p:txBody>
      </p:sp>
      <p:sp>
        <p:nvSpPr>
          <p:cNvPr id="1065" name="Rectangle 41">
            <a:extLst>
              <a:ext uri="{FF2B5EF4-FFF2-40B4-BE49-F238E27FC236}">
                <a16:creationId xmlns:a16="http://schemas.microsoft.com/office/drawing/2014/main" id="{4664485C-FB46-43F3-BDE7-13DF9C92F0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05500" y="9074150"/>
            <a:ext cx="9906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ctr" anchorCtr="1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DDDDDD"/>
                </a:solidFill>
              </a:defRPr>
            </a:lvl1pPr>
          </a:lstStyle>
          <a:p>
            <a:pPr>
              <a:defRPr/>
            </a:pPr>
            <a:fld id="{9B5E03BA-D701-42BD-B7DF-76974B1F941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  <p:pic>
        <p:nvPicPr>
          <p:cNvPr id="1035" name="Picture 83" descr="logo_ny_black">
            <a:extLst>
              <a:ext uri="{FF2B5EF4-FFF2-40B4-BE49-F238E27FC236}">
                <a16:creationId xmlns:a16="http://schemas.microsoft.com/office/drawing/2014/main" id="{753DB5E3-0F46-9123-BD8C-2BF48698C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1663" y="9113838"/>
            <a:ext cx="17954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87" descr="tagline_black">
            <a:extLst>
              <a:ext uri="{FF2B5EF4-FFF2-40B4-BE49-F238E27FC236}">
                <a16:creationId xmlns:a16="http://schemas.microsoft.com/office/drawing/2014/main" id="{C415A0DA-FAD5-9545-1737-169BB601A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9190038"/>
            <a:ext cx="372268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5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5pPr>
      <a:lvl6pPr marL="640080"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6pPr>
      <a:lvl7pPr marL="1280160"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7pPr>
      <a:lvl8pPr marL="1920240"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8pPr>
      <a:lvl9pPr marL="2560320"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9pPr>
    </p:titleStyle>
    <p:bodyStyle>
      <a:lvl1pPr marL="377825" indent="-377825" algn="l" rtl="0" eaLnBrk="0" fontAlgn="base" hangingPunct="0">
        <a:spcBef>
          <a:spcPct val="6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358775" algn="l" rtl="0" eaLnBrk="0" fontAlgn="base" hangingPunct="0">
        <a:spcBef>
          <a:spcPct val="35000"/>
        </a:spcBef>
        <a:spcAft>
          <a:spcPct val="0"/>
        </a:spcAft>
        <a:buClr>
          <a:schemeClr val="tx1"/>
        </a:buClr>
        <a:buFont typeface="Verdana" panose="020B0604030504040204" pitchFamily="34" charset="0"/>
        <a:buChar char="–"/>
        <a:defRPr>
          <a:solidFill>
            <a:schemeClr val="tx1"/>
          </a:solidFill>
          <a:latin typeface="+mn-lt"/>
        </a:defRPr>
      </a:lvl2pPr>
      <a:lvl3pPr marL="1100138" indent="-357188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Verdana" panose="020B0604030504040204" pitchFamily="34" charset="0"/>
        <a:buChar char="–"/>
        <a:defRPr>
          <a:solidFill>
            <a:schemeClr val="tx1"/>
          </a:solidFill>
          <a:latin typeface="+mn-lt"/>
        </a:defRPr>
      </a:lvl3pPr>
      <a:lvl4pPr marL="1441450" indent="-339725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Verdana" panose="020B0604030504040204" pitchFamily="34" charset="0"/>
        <a:buChar char="–"/>
        <a:defRPr>
          <a:solidFill>
            <a:schemeClr val="tx1"/>
          </a:solidFill>
          <a:latin typeface="+mn-lt"/>
        </a:defRPr>
      </a:lvl4pPr>
      <a:lvl5pPr marL="1801813" indent="-357188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Verdana" panose="020B0604030504040204" pitchFamily="34" charset="0"/>
        <a:buChar char="–"/>
        <a:defRPr>
          <a:solidFill>
            <a:schemeClr val="tx1"/>
          </a:solidFill>
          <a:latin typeface="+mn-lt"/>
        </a:defRPr>
      </a:lvl5pPr>
      <a:lvl6pPr marL="2442528" indent="-35782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Verdana" pitchFamily="34" charset="0"/>
        <a:buChar char="–"/>
        <a:defRPr>
          <a:solidFill>
            <a:schemeClr val="tx1"/>
          </a:solidFill>
          <a:latin typeface="+mn-lt"/>
        </a:defRPr>
      </a:lvl6pPr>
      <a:lvl7pPr marL="3082608" indent="-35782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Verdana" pitchFamily="34" charset="0"/>
        <a:buChar char="–"/>
        <a:defRPr>
          <a:solidFill>
            <a:schemeClr val="tx1"/>
          </a:solidFill>
          <a:latin typeface="+mn-lt"/>
        </a:defRPr>
      </a:lvl7pPr>
      <a:lvl8pPr marL="3722688" indent="-35782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Verdana" pitchFamily="34" charset="0"/>
        <a:buChar char="–"/>
        <a:defRPr>
          <a:solidFill>
            <a:schemeClr val="tx1"/>
          </a:solidFill>
          <a:latin typeface="+mn-lt"/>
        </a:defRPr>
      </a:lvl8pPr>
      <a:lvl9pPr marL="4362768" indent="-35782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Verdana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urityindustry.org/wp-content/uploads/2023/12/SIA-Strategic-Plan-Framework-12.15.23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6" name="Straight Connector 12">
            <a:extLst>
              <a:ext uri="{FF2B5EF4-FFF2-40B4-BE49-F238E27FC236}">
                <a16:creationId xmlns:a16="http://schemas.microsoft.com/office/drawing/2014/main" id="{D6C4F6D4-E4F4-3C14-4423-DB551E1ADB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839788"/>
            <a:ext cx="12801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" name="Title 1">
            <a:extLst>
              <a:ext uri="{FF2B5EF4-FFF2-40B4-BE49-F238E27FC236}">
                <a16:creationId xmlns:a16="http://schemas.microsoft.com/office/drawing/2014/main" id="{58D6535C-39DD-99DD-EB45-CABACABA3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038" y="104775"/>
            <a:ext cx="7519987" cy="744538"/>
          </a:xfrm>
        </p:spPr>
        <p:txBody>
          <a:bodyPr/>
          <a:lstStyle/>
          <a:p>
            <a:r>
              <a:rPr lang="sv-SE" altLang="sv-SE" sz="2000" b="1"/>
              <a:t>SIA Endowment Program Funding Request:</a:t>
            </a:r>
            <a:br>
              <a:rPr lang="sv-SE" altLang="sv-SE" sz="2000" b="1"/>
            </a:br>
            <a:endParaRPr lang="sv-SE" altLang="sv-SE" sz="2000" b="1"/>
          </a:p>
        </p:txBody>
      </p:sp>
      <p:sp>
        <p:nvSpPr>
          <p:cNvPr id="6148" name="Rectangle 8">
            <a:extLst>
              <a:ext uri="{FF2B5EF4-FFF2-40B4-BE49-F238E27FC236}">
                <a16:creationId xmlns:a16="http://schemas.microsoft.com/office/drawing/2014/main" id="{1102A692-B292-CF44-4C45-C7ED06AF2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3" y="9155113"/>
            <a:ext cx="12801600" cy="57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49" name="Rectangle 9">
            <a:extLst>
              <a:ext uri="{FF2B5EF4-FFF2-40B4-BE49-F238E27FC236}">
                <a16:creationId xmlns:a16="http://schemas.microsoft.com/office/drawing/2014/main" id="{E9ED29B4-A240-893A-C8F0-F1884B47C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801600" cy="460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50" name="Rectangle 10">
            <a:extLst>
              <a:ext uri="{FF2B5EF4-FFF2-40B4-BE49-F238E27FC236}">
                <a16:creationId xmlns:a16="http://schemas.microsoft.com/office/drawing/2014/main" id="{EE709191-D92F-7494-176A-1F9B31DAC7A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757150" y="0"/>
            <a:ext cx="44450" cy="91932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cxnSp>
        <p:nvCxnSpPr>
          <p:cNvPr id="6151" name="Straight Connector 17">
            <a:extLst>
              <a:ext uri="{FF2B5EF4-FFF2-40B4-BE49-F238E27FC236}">
                <a16:creationId xmlns:a16="http://schemas.microsoft.com/office/drawing/2014/main" id="{62D078C4-A9DC-D8D0-7DCD-96C26D98E5B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1050588" y="-41275"/>
            <a:ext cx="0" cy="8397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Rectangle 55">
            <a:extLst>
              <a:ext uri="{FF2B5EF4-FFF2-40B4-BE49-F238E27FC236}">
                <a16:creationId xmlns:a16="http://schemas.microsoft.com/office/drawing/2014/main" id="{7BFF1549-74DD-A252-611C-B48BFF478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6038" cy="9156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cxnSp>
        <p:nvCxnSpPr>
          <p:cNvPr id="6153" name="Straight Connector 17">
            <a:extLst>
              <a:ext uri="{FF2B5EF4-FFF2-40B4-BE49-F238E27FC236}">
                <a16:creationId xmlns:a16="http://schemas.microsoft.com/office/drawing/2014/main" id="{B3505143-4AB3-F80B-A482-30A0D9C94AD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9367838" y="444500"/>
            <a:ext cx="16557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TextBox 22">
            <a:extLst>
              <a:ext uri="{FF2B5EF4-FFF2-40B4-BE49-F238E27FC236}">
                <a16:creationId xmlns:a16="http://schemas.microsoft.com/office/drawing/2014/main" id="{4FA42796-9653-AFD3-7577-67246E9BD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7038" y="38100"/>
            <a:ext cx="1295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900" b="1" dirty="0">
                <a:solidFill>
                  <a:schemeClr val="tx1"/>
                </a:solidFill>
                <a:latin typeface="+mn-lt"/>
                <a:cs typeface="Arial" charset="0"/>
              </a:rPr>
              <a:t>Version</a:t>
            </a:r>
          </a:p>
        </p:txBody>
      </p:sp>
      <p:sp>
        <p:nvSpPr>
          <p:cNvPr id="4111" name="TextBox 22">
            <a:extLst>
              <a:ext uri="{FF2B5EF4-FFF2-40B4-BE49-F238E27FC236}">
                <a16:creationId xmlns:a16="http://schemas.microsoft.com/office/drawing/2014/main" id="{710043FF-15CF-5E6F-1FCE-3289FFDB3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7038" y="406400"/>
            <a:ext cx="1295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900" b="1" dirty="0">
                <a:solidFill>
                  <a:schemeClr val="tx1"/>
                </a:solidFill>
                <a:latin typeface="+mn-lt"/>
                <a:cs typeface="Arial" charset="0"/>
              </a:rPr>
              <a:t>Last Changed</a:t>
            </a:r>
          </a:p>
        </p:txBody>
      </p:sp>
      <p:sp>
        <p:nvSpPr>
          <p:cNvPr id="6156" name="Rectangle 22">
            <a:extLst>
              <a:ext uri="{FF2B5EF4-FFF2-40B4-BE49-F238E27FC236}">
                <a16:creationId xmlns:a16="http://schemas.microsoft.com/office/drawing/2014/main" id="{FF82987F-F08C-0878-8617-FED972B98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947738"/>
            <a:ext cx="5976938" cy="16573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57" name="TextBox 23">
            <a:extLst>
              <a:ext uri="{FF2B5EF4-FFF2-40B4-BE49-F238E27FC236}">
                <a16:creationId xmlns:a16="http://schemas.microsoft.com/office/drawing/2014/main" id="{40EA0E1F-551D-CB93-7DBA-C17B63542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947738"/>
            <a:ext cx="583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sv-SE" sz="1200" b="1" dirty="0"/>
              <a:t>Background description of the proposal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sv-SE" sz="1200" b="1" dirty="0"/>
          </a:p>
        </p:txBody>
      </p:sp>
      <p:sp>
        <p:nvSpPr>
          <p:cNvPr id="6158" name="Rectangle 24">
            <a:extLst>
              <a:ext uri="{FF2B5EF4-FFF2-40B4-BE49-F238E27FC236}">
                <a16:creationId xmlns:a16="http://schemas.microsoft.com/office/drawing/2014/main" id="{0AB9CAD9-F344-310B-70A7-FA9ACEC6A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2676525"/>
            <a:ext cx="5976938" cy="12604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59" name="TextBox 25">
            <a:extLst>
              <a:ext uri="{FF2B5EF4-FFF2-40B4-BE49-F238E27FC236}">
                <a16:creationId xmlns:a16="http://schemas.microsoft.com/office/drawing/2014/main" id="{81CDB086-34A5-8201-BFBE-C956786FD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676525"/>
            <a:ext cx="6013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/>
              <a:t>SIA program and/or member benefit to be established/enahanced: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sz="1200" b="1"/>
          </a:p>
        </p:txBody>
      </p:sp>
      <p:sp>
        <p:nvSpPr>
          <p:cNvPr id="6160" name="Rectangle 28">
            <a:extLst>
              <a:ext uri="{FF2B5EF4-FFF2-40B4-BE49-F238E27FC236}">
                <a16:creationId xmlns:a16="http://schemas.microsoft.com/office/drawing/2014/main" id="{61152CC3-75E2-430F-472D-C6F68FB6E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5988050"/>
            <a:ext cx="5976938" cy="30257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61" name="TextBox 29">
            <a:extLst>
              <a:ext uri="{FF2B5EF4-FFF2-40B4-BE49-F238E27FC236}">
                <a16:creationId xmlns:a16="http://schemas.microsoft.com/office/drawing/2014/main" id="{1DFA16AF-2D57-E89E-0682-000D30AEC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6002338"/>
            <a:ext cx="58689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/>
              <a:t>Business Case:</a:t>
            </a:r>
            <a:endParaRPr lang="sv-SE" altLang="sv-SE" sz="1000"/>
          </a:p>
        </p:txBody>
      </p:sp>
      <p:sp>
        <p:nvSpPr>
          <p:cNvPr id="6162" name="Rectangle 30">
            <a:extLst>
              <a:ext uri="{FF2B5EF4-FFF2-40B4-BE49-F238E27FC236}">
                <a16:creationId xmlns:a16="http://schemas.microsoft.com/office/drawing/2014/main" id="{C97C3A54-8F45-B1D1-2B5F-B278F7FC3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4913" y="2743200"/>
            <a:ext cx="6372225" cy="29114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63" name="TextBox 31">
            <a:extLst>
              <a:ext uri="{FF2B5EF4-FFF2-40B4-BE49-F238E27FC236}">
                <a16:creationId xmlns:a16="http://schemas.microsoft.com/office/drawing/2014/main" id="{306BE8F2-7532-EE15-82F5-228A079A4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338" y="2749550"/>
            <a:ext cx="63738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/>
              <a:t>Planning: Milestones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sz="1000"/>
          </a:p>
        </p:txBody>
      </p:sp>
      <p:sp>
        <p:nvSpPr>
          <p:cNvPr id="6164" name="Rectangle 36">
            <a:extLst>
              <a:ext uri="{FF2B5EF4-FFF2-40B4-BE49-F238E27FC236}">
                <a16:creationId xmlns:a16="http://schemas.microsoft.com/office/drawing/2014/main" id="{634315BA-71B5-5FD4-1A94-CF410690F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6338" y="947738"/>
            <a:ext cx="6373812" cy="172878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65" name="TextBox 37">
            <a:extLst>
              <a:ext uri="{FF2B5EF4-FFF2-40B4-BE49-F238E27FC236}">
                <a16:creationId xmlns:a16="http://schemas.microsoft.com/office/drawing/2014/main" id="{3782C861-E7AF-88CC-F2D6-56C251E6E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9363" y="947738"/>
            <a:ext cx="5759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/>
              <a:t>SIA Strategic Framework:</a:t>
            </a:r>
          </a:p>
        </p:txBody>
      </p:sp>
      <p:cxnSp>
        <p:nvCxnSpPr>
          <p:cNvPr id="6166" name="Straight Connector 17">
            <a:extLst>
              <a:ext uri="{FF2B5EF4-FFF2-40B4-BE49-F238E27FC236}">
                <a16:creationId xmlns:a16="http://schemas.microsoft.com/office/drawing/2014/main" id="{EE0A18F7-7F5B-B35F-1A57-D703A58932D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367838" y="0"/>
            <a:ext cx="0" cy="8429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Straight Connector 17">
            <a:extLst>
              <a:ext uri="{FF2B5EF4-FFF2-40B4-BE49-F238E27FC236}">
                <a16:creationId xmlns:a16="http://schemas.microsoft.com/office/drawing/2014/main" id="{FA470548-15C6-0EBD-505E-ECA5CAE0E90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567613" y="0"/>
            <a:ext cx="0" cy="8429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Straight Connector 17">
            <a:extLst>
              <a:ext uri="{FF2B5EF4-FFF2-40B4-BE49-F238E27FC236}">
                <a16:creationId xmlns:a16="http://schemas.microsoft.com/office/drawing/2014/main" id="{53BC0890-2B4F-754F-0DDA-816C57B9440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7567613" y="444500"/>
            <a:ext cx="18002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9" name="TextBox 22">
            <a:extLst>
              <a:ext uri="{FF2B5EF4-FFF2-40B4-BE49-F238E27FC236}">
                <a16:creationId xmlns:a16="http://schemas.microsoft.com/office/drawing/2014/main" id="{942DD299-C5B6-CA5D-1A84-077A876E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400" y="41275"/>
            <a:ext cx="158273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900" b="1" dirty="0">
                <a:solidFill>
                  <a:schemeClr val="tx1"/>
                </a:solidFill>
                <a:latin typeface="+mn-lt"/>
                <a:cs typeface="Arial" charset="0"/>
              </a:rPr>
              <a:t>Document Owner</a:t>
            </a:r>
          </a:p>
        </p:txBody>
      </p:sp>
      <p:sp>
        <p:nvSpPr>
          <p:cNvPr id="4130" name="TextBox 22">
            <a:extLst>
              <a:ext uri="{FF2B5EF4-FFF2-40B4-BE49-F238E27FC236}">
                <a16:creationId xmlns:a16="http://schemas.microsoft.com/office/drawing/2014/main" id="{B1D614AB-5322-4D0E-2FBD-37B4A6401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09575"/>
            <a:ext cx="90011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900" b="1" dirty="0">
                <a:solidFill>
                  <a:schemeClr val="tx1"/>
                </a:solidFill>
                <a:latin typeface="+mn-lt"/>
                <a:cs typeface="Arial" charset="0"/>
              </a:rPr>
              <a:t>Created</a:t>
            </a:r>
          </a:p>
        </p:txBody>
      </p:sp>
      <p:sp>
        <p:nvSpPr>
          <p:cNvPr id="6171" name="TextBox 43">
            <a:extLst>
              <a:ext uri="{FF2B5EF4-FFF2-40B4-BE49-F238E27FC236}">
                <a16:creationId xmlns:a16="http://schemas.microsoft.com/office/drawing/2014/main" id="{7A264F72-027D-6BEB-4E10-368F954F5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1438" y="161925"/>
            <a:ext cx="7207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000" dirty="0"/>
              <a:t>1.0</a:t>
            </a:r>
          </a:p>
        </p:txBody>
      </p:sp>
      <p:sp>
        <p:nvSpPr>
          <p:cNvPr id="6172" name="TextBox 44">
            <a:extLst>
              <a:ext uri="{FF2B5EF4-FFF2-40B4-BE49-F238E27FC236}">
                <a16:creationId xmlns:a16="http://schemas.microsoft.com/office/drawing/2014/main" id="{243F806B-659E-3A8C-3E15-0C4F36D66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0" y="600075"/>
            <a:ext cx="1385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000" dirty="0"/>
              <a:t>Enter Date Here</a:t>
            </a:r>
          </a:p>
        </p:txBody>
      </p:sp>
      <p:sp>
        <p:nvSpPr>
          <p:cNvPr id="6173" name="Rectangle 28">
            <a:extLst>
              <a:ext uri="{FF2B5EF4-FFF2-40B4-BE49-F238E27FC236}">
                <a16:creationId xmlns:a16="http://schemas.microsoft.com/office/drawing/2014/main" id="{DCF933C1-ED49-A6CC-8B0B-EAB11EC20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4008438"/>
            <a:ext cx="5976938" cy="187166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74" name="TextBox 29">
            <a:extLst>
              <a:ext uri="{FF2B5EF4-FFF2-40B4-BE49-F238E27FC236}">
                <a16:creationId xmlns:a16="http://schemas.microsoft.com/office/drawing/2014/main" id="{5A0893D0-6B9D-0699-AED6-C05F1A21E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008438"/>
            <a:ext cx="58689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/>
              <a:t>Work to be done:</a:t>
            </a:r>
            <a:endParaRPr lang="sv-SE" altLang="sv-SE" sz="1200" b="1" i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sz="1200" b="1" i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dirty="0"/>
              <a:t>.</a:t>
            </a:r>
            <a:endParaRPr lang="sv-SE" altLang="sv-SE" sz="1000" dirty="0"/>
          </a:p>
        </p:txBody>
      </p:sp>
      <p:sp>
        <p:nvSpPr>
          <p:cNvPr id="6175" name="Rectangle 32">
            <a:extLst>
              <a:ext uri="{FF2B5EF4-FFF2-40B4-BE49-F238E27FC236}">
                <a16:creationId xmlns:a16="http://schemas.microsoft.com/office/drawing/2014/main" id="{606F6559-333A-E637-AD6C-F51FCC4C7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6338" y="5700713"/>
            <a:ext cx="6373812" cy="188436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0000" rIns="180000" anchor="ctr"/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sv-SE" altLang="sv-SE">
              <a:solidFill>
                <a:schemeClr val="bg1"/>
              </a:solidFill>
            </a:endParaRPr>
          </a:p>
        </p:txBody>
      </p:sp>
      <p:sp>
        <p:nvSpPr>
          <p:cNvPr id="6176" name="TextBox 31">
            <a:extLst>
              <a:ext uri="{FF2B5EF4-FFF2-40B4-BE49-F238E27FC236}">
                <a16:creationId xmlns:a16="http://schemas.microsoft.com/office/drawing/2014/main" id="{86BB28D0-C693-F5FF-5B72-47D508343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338" y="5700713"/>
            <a:ext cx="58689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/>
              <a:t>Benefits, Results, Deliverables (planned or actual)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sz="1000"/>
          </a:p>
        </p:txBody>
      </p:sp>
      <p:sp>
        <p:nvSpPr>
          <p:cNvPr id="6177" name="TextBox 44">
            <a:extLst>
              <a:ext uri="{FF2B5EF4-FFF2-40B4-BE49-F238E27FC236}">
                <a16:creationId xmlns:a16="http://schemas.microsoft.com/office/drawing/2014/main" id="{F424418C-3D78-2DDE-6554-C41C707AC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300" y="9264650"/>
            <a:ext cx="18716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000"/>
              <a:t>CONFIDENTIAL</a:t>
            </a:r>
          </a:p>
        </p:txBody>
      </p:sp>
      <p:sp>
        <p:nvSpPr>
          <p:cNvPr id="6178" name="TextBox 50">
            <a:extLst>
              <a:ext uri="{FF2B5EF4-FFF2-40B4-BE49-F238E27FC236}">
                <a16:creationId xmlns:a16="http://schemas.microsoft.com/office/drawing/2014/main" id="{DB482A24-A9B7-E1E4-6C9B-AFE629D48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295775"/>
            <a:ext cx="558006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altLang="sv-SE" sz="900">
              <a:solidFill>
                <a:schemeClr val="tx1"/>
              </a:solidFill>
            </a:endParaRPr>
          </a:p>
        </p:txBody>
      </p:sp>
      <p:sp>
        <p:nvSpPr>
          <p:cNvPr id="6179" name="TextBox 51">
            <a:extLst>
              <a:ext uri="{FF2B5EF4-FFF2-40B4-BE49-F238E27FC236}">
                <a16:creationId xmlns:a16="http://schemas.microsoft.com/office/drawing/2014/main" id="{C7873165-62D9-4359-D226-73452EB58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5" y="1198563"/>
            <a:ext cx="6216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sv-SE" sz="900" dirty="0">
                <a:solidFill>
                  <a:schemeClr val="tx1"/>
                </a:solidFill>
              </a:rPr>
              <a:t>Describe how the proposal reflects the principles and objectives of the </a:t>
            </a:r>
            <a:r>
              <a:rPr lang="en-US" altLang="sv-SE" sz="900" dirty="0">
                <a:solidFill>
                  <a:schemeClr val="tx1"/>
                </a:solidFill>
                <a:hlinkClick r:id="rId3"/>
              </a:rPr>
              <a:t>SIA Strategic Framework</a:t>
            </a:r>
            <a:r>
              <a:rPr lang="en-US" altLang="sv-SE" sz="900" dirty="0">
                <a:solidFill>
                  <a:schemeClr val="tx1"/>
                </a:solidFill>
              </a:rPr>
              <a:t>.  </a:t>
            </a:r>
          </a:p>
          <a:p>
            <a:pPr eaLnBrk="1" hangingPunct="1"/>
            <a:endParaRPr lang="en-US" altLang="sv-SE" sz="900" dirty="0">
              <a:solidFill>
                <a:schemeClr val="tx1"/>
              </a:solidFill>
            </a:endParaRPr>
          </a:p>
        </p:txBody>
      </p:sp>
      <p:sp>
        <p:nvSpPr>
          <p:cNvPr id="6180" name="Rectangle 32">
            <a:extLst>
              <a:ext uri="{FF2B5EF4-FFF2-40B4-BE49-F238E27FC236}">
                <a16:creationId xmlns:a16="http://schemas.microsoft.com/office/drawing/2014/main" id="{54CFFF45-FFB7-579F-8F2E-F0095E7EB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371" y="8596137"/>
            <a:ext cx="6372225" cy="3968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8571" rIns="128571" anchor="ctr"/>
          <a:lstStyle/>
          <a:p>
            <a:pPr algn="ctr"/>
            <a:endParaRPr lang="sv-SE" altLang="sv-SE" sz="2000">
              <a:solidFill>
                <a:srgbClr val="FFFFFF"/>
              </a:solidFill>
            </a:endParaRPr>
          </a:p>
        </p:txBody>
      </p:sp>
      <p:sp>
        <p:nvSpPr>
          <p:cNvPr id="6181" name="TextBox 33">
            <a:extLst>
              <a:ext uri="{FF2B5EF4-FFF2-40B4-BE49-F238E27FC236}">
                <a16:creationId xmlns:a16="http://schemas.microsoft.com/office/drawing/2014/main" id="{D7344320-4C5A-3FD0-F6A0-F89776A09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4269" y="8625098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sv-SE" altLang="sv-SE" sz="1200" b="1" dirty="0">
                <a:solidFill>
                  <a:srgbClr val="000000"/>
                </a:solidFill>
              </a:rPr>
              <a:t>Follow up - Progress reporting date:</a:t>
            </a:r>
          </a:p>
        </p:txBody>
      </p:sp>
      <p:sp>
        <p:nvSpPr>
          <p:cNvPr id="6182" name="Rectangle 32">
            <a:extLst>
              <a:ext uri="{FF2B5EF4-FFF2-40B4-BE49-F238E27FC236}">
                <a16:creationId xmlns:a16="http://schemas.microsoft.com/office/drawing/2014/main" id="{51A2493D-8E0A-AA2D-5C2A-5C3A0D78F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912" y="8135144"/>
            <a:ext cx="6372225" cy="43338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8571" rIns="128571" anchor="ctr"/>
          <a:lstStyle/>
          <a:p>
            <a:pPr algn="ctr"/>
            <a:endParaRPr lang="sv-SE" altLang="sv-SE" sz="2000">
              <a:solidFill>
                <a:srgbClr val="FFFFFF"/>
              </a:solidFill>
            </a:endParaRPr>
          </a:p>
        </p:txBody>
      </p:sp>
      <p:sp>
        <p:nvSpPr>
          <p:cNvPr id="6183" name="TextBox 31">
            <a:extLst>
              <a:ext uri="{FF2B5EF4-FFF2-40B4-BE49-F238E27FC236}">
                <a16:creationId xmlns:a16="http://schemas.microsoft.com/office/drawing/2014/main" id="{DDC8B9B5-4B0C-397A-E042-71A3B8DAA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855" y="8208874"/>
            <a:ext cx="4192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sv-SE" altLang="sv-SE" sz="1200" b="1" dirty="0">
                <a:solidFill>
                  <a:srgbClr val="000000"/>
                </a:solidFill>
              </a:rPr>
              <a:t>SIA Committee Support/Staff Liaison:</a:t>
            </a:r>
            <a:endParaRPr lang="sv-SE" altLang="sv-SE" sz="1200" dirty="0">
              <a:solidFill>
                <a:srgbClr val="000000"/>
              </a:solidFill>
            </a:endParaRPr>
          </a:p>
        </p:txBody>
      </p:sp>
      <p:sp>
        <p:nvSpPr>
          <p:cNvPr id="6184" name="Rectangle 32">
            <a:extLst>
              <a:ext uri="{FF2B5EF4-FFF2-40B4-BE49-F238E27FC236}">
                <a16:creationId xmlns:a16="http://schemas.microsoft.com/office/drawing/2014/main" id="{EDBA8C9D-E116-92FC-F87C-7FF019F21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193" y="7648737"/>
            <a:ext cx="6372225" cy="37941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8571" rIns="128571" anchor="ctr"/>
          <a:lstStyle/>
          <a:p>
            <a:pPr algn="ctr"/>
            <a:r>
              <a:rPr lang="sv-SE" altLang="sv-SE" sz="2000">
                <a:solidFill>
                  <a:srgbClr val="FFFFFF"/>
                </a:solidFill>
              </a:rPr>
              <a:t>jj</a:t>
            </a:r>
          </a:p>
        </p:txBody>
      </p:sp>
      <p:pic>
        <p:nvPicPr>
          <p:cNvPr id="6185" name="Picture 4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5A0C455D-1BD9-AFE2-AA32-145F46001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5" y="241300"/>
            <a:ext cx="1219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BCAD15-2FBB-FDD2-DB66-066C78A7B621}"/>
              </a:ext>
            </a:extLst>
          </p:cNvPr>
          <p:cNvSpPr txBox="1"/>
          <p:nvPr/>
        </p:nvSpPr>
        <p:spPr>
          <a:xfrm>
            <a:off x="206375" y="1220484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1C1200-16F8-5360-DACF-8FDD2FDDBDF6}"/>
              </a:ext>
            </a:extLst>
          </p:cNvPr>
          <p:cNvSpPr txBox="1"/>
          <p:nvPr/>
        </p:nvSpPr>
        <p:spPr>
          <a:xfrm>
            <a:off x="179388" y="2962166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4F396-2462-74F3-F04C-09BB313D4CC0}"/>
              </a:ext>
            </a:extLst>
          </p:cNvPr>
          <p:cNvSpPr txBox="1"/>
          <p:nvPr/>
        </p:nvSpPr>
        <p:spPr>
          <a:xfrm>
            <a:off x="193675" y="4257981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4FE50E-6379-0F4F-F82B-2E30ABBF8093}"/>
              </a:ext>
            </a:extLst>
          </p:cNvPr>
          <p:cNvSpPr txBox="1"/>
          <p:nvPr/>
        </p:nvSpPr>
        <p:spPr>
          <a:xfrm>
            <a:off x="171450" y="6297676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C41CA2-75F3-A4F9-174C-DD2B9AC3A9E3}"/>
              </a:ext>
            </a:extLst>
          </p:cNvPr>
          <p:cNvSpPr txBox="1"/>
          <p:nvPr/>
        </p:nvSpPr>
        <p:spPr>
          <a:xfrm>
            <a:off x="6343650" y="1453763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241980-F512-4265-3371-0DA3EF796520}"/>
              </a:ext>
            </a:extLst>
          </p:cNvPr>
          <p:cNvSpPr txBox="1"/>
          <p:nvPr/>
        </p:nvSpPr>
        <p:spPr>
          <a:xfrm>
            <a:off x="6301678" y="3093264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84EF69-F693-73FC-1CDF-07D0B370EA3F}"/>
              </a:ext>
            </a:extLst>
          </p:cNvPr>
          <p:cNvSpPr txBox="1"/>
          <p:nvPr/>
        </p:nvSpPr>
        <p:spPr>
          <a:xfrm>
            <a:off x="6284913" y="5966639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8FF5D8-3E3A-57A5-C699-86EDDE1EE076}"/>
              </a:ext>
            </a:extLst>
          </p:cNvPr>
          <p:cNvSpPr txBox="1"/>
          <p:nvPr/>
        </p:nvSpPr>
        <p:spPr>
          <a:xfrm>
            <a:off x="9370369" y="8630870"/>
            <a:ext cx="1745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ECE35D-8AE9-18F9-CDB5-B9F4E9B6175A}"/>
              </a:ext>
            </a:extLst>
          </p:cNvPr>
          <p:cNvSpPr txBox="1"/>
          <p:nvPr/>
        </p:nvSpPr>
        <p:spPr>
          <a:xfrm>
            <a:off x="8330413" y="7733058"/>
            <a:ext cx="1933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A167D7-6365-8720-00D9-0510CFDB7B06}"/>
              </a:ext>
            </a:extLst>
          </p:cNvPr>
          <p:cNvSpPr txBox="1"/>
          <p:nvPr/>
        </p:nvSpPr>
        <p:spPr>
          <a:xfrm>
            <a:off x="7566025" y="207982"/>
            <a:ext cx="510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Your Name Here</a:t>
            </a:r>
          </a:p>
        </p:txBody>
      </p:sp>
      <p:sp>
        <p:nvSpPr>
          <p:cNvPr id="13" name="TextBox 44">
            <a:extLst>
              <a:ext uri="{FF2B5EF4-FFF2-40B4-BE49-F238E27FC236}">
                <a16:creationId xmlns:a16="http://schemas.microsoft.com/office/drawing/2014/main" id="{BE386A5F-F6C1-E68E-1A7D-F539F2CF0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7" y="595234"/>
            <a:ext cx="1385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000" dirty="0"/>
              <a:t>Enter Date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DBA0EC-2403-5870-8113-ADA486298BD5}"/>
              </a:ext>
            </a:extLst>
          </p:cNvPr>
          <p:cNvSpPr txBox="1"/>
          <p:nvPr/>
        </p:nvSpPr>
        <p:spPr>
          <a:xfrm>
            <a:off x="221757" y="513343"/>
            <a:ext cx="4232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Note: Document is editable in PowerPoint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FAE408-0D1F-6B99-5ECA-1E9443133BC3}"/>
              </a:ext>
            </a:extLst>
          </p:cNvPr>
          <p:cNvSpPr txBox="1"/>
          <p:nvPr/>
        </p:nvSpPr>
        <p:spPr>
          <a:xfrm>
            <a:off x="9528945" y="8215995"/>
            <a:ext cx="2304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Enter text here</a:t>
            </a:r>
          </a:p>
        </p:txBody>
      </p:sp>
      <p:sp>
        <p:nvSpPr>
          <p:cNvPr id="16" name="TextBox 31">
            <a:extLst>
              <a:ext uri="{FF2B5EF4-FFF2-40B4-BE49-F238E27FC236}">
                <a16:creationId xmlns:a16="http://schemas.microsoft.com/office/drawing/2014/main" id="{2C63E96A-1C8A-EE4F-A144-EC6D89E3B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8000" y="7744804"/>
            <a:ext cx="1955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sv-SE" altLang="sv-SE" sz="1200" b="1" dirty="0">
                <a:solidFill>
                  <a:srgbClr val="000000"/>
                </a:solidFill>
              </a:rPr>
              <a:t>Amount Requested:</a:t>
            </a:r>
            <a:endParaRPr lang="sv-SE" altLang="sv-SE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A presentation template 2007">
  <a:themeElements>
    <a:clrScheme name="">
      <a:dk1>
        <a:srgbClr val="000000"/>
      </a:dk1>
      <a:lt1>
        <a:srgbClr val="FFFFFF"/>
      </a:lt1>
      <a:dk2>
        <a:srgbClr val="2293C6"/>
      </a:dk2>
      <a:lt2>
        <a:srgbClr val="A98C61"/>
      </a:lt2>
      <a:accent1>
        <a:srgbClr val="2293C6"/>
      </a:accent1>
      <a:accent2>
        <a:srgbClr val="969696"/>
      </a:accent2>
      <a:accent3>
        <a:srgbClr val="FFFFFF"/>
      </a:accent3>
      <a:accent4>
        <a:srgbClr val="000000"/>
      </a:accent4>
      <a:accent5>
        <a:srgbClr val="ABC8DF"/>
      </a:accent5>
      <a:accent6>
        <a:srgbClr val="878787"/>
      </a:accent6>
      <a:hlink>
        <a:srgbClr val="E44D2A"/>
      </a:hlink>
      <a:folHlink>
        <a:srgbClr val="97B488"/>
      </a:folHlink>
    </a:clrScheme>
    <a:fontScheme name="AA presentation template 20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0" tIns="45720" rIns="1800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0" tIns="45720" rIns="1800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AA presentation template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 presentation template 20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8CEC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C5F4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29DE6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DCCF0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FA7E3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DD0E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BA0DB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CCDE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5AACD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ED2E3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5AACD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ED2E3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14">
        <a:dk1>
          <a:srgbClr val="000000"/>
        </a:dk1>
        <a:lt1>
          <a:srgbClr val="FFFFFF"/>
        </a:lt1>
        <a:dk2>
          <a:srgbClr val="2C94B4"/>
        </a:dk2>
        <a:lt2>
          <a:srgbClr val="B2B2B2"/>
        </a:lt2>
        <a:accent1>
          <a:srgbClr val="35AACD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ED2E3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15">
        <a:dk1>
          <a:srgbClr val="000000"/>
        </a:dk1>
        <a:lt1>
          <a:srgbClr val="FFFFFF"/>
        </a:lt1>
        <a:dk2>
          <a:srgbClr val="2784A1"/>
        </a:dk2>
        <a:lt2>
          <a:srgbClr val="B2B2B2"/>
        </a:lt2>
        <a:accent1>
          <a:srgbClr val="35AACD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ED2E3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 presentation template 2007 16">
        <a:dk1>
          <a:srgbClr val="000000"/>
        </a:dk1>
        <a:lt1>
          <a:srgbClr val="FFFFFF"/>
        </a:lt1>
        <a:dk2>
          <a:srgbClr val="1F8EB1"/>
        </a:dk2>
        <a:lt2>
          <a:srgbClr val="B2B2B2"/>
        </a:lt2>
        <a:accent1>
          <a:srgbClr val="35AACD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ED2E3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24D6A62D2B534983564F5436108247" ma:contentTypeVersion="0" ma:contentTypeDescription="Create a new document." ma:contentTypeScope="" ma:versionID="074cc74fc25035ea65cbadcf859fe0c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E6E9F4E-EDBC-4C3C-A8B1-BE0AE1842A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 presentation template 2007</Template>
  <TotalTime>26241</TotalTime>
  <Words>138</Words>
  <Application>Microsoft Office PowerPoint</Application>
  <PresentationFormat>A3 Paper (297x420 mm)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Verdana</vt:lpstr>
      <vt:lpstr>Wingdings</vt:lpstr>
      <vt:lpstr>AA presentation template 2007</vt:lpstr>
      <vt:lpstr>SIA Endowment Program Funding Request: </vt:lpstr>
    </vt:vector>
  </TitlesOfParts>
  <Company>Lockwood Security Products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goes here</dc:title>
  <dc:creator>John Ikin</dc:creator>
  <cp:keywords>class='Internal'</cp:keywords>
  <cp:lastModifiedBy>Geoff Kohl</cp:lastModifiedBy>
  <cp:revision>875</cp:revision>
  <cp:lastPrinted>2019-03-11T21:19:44Z</cp:lastPrinted>
  <dcterms:created xsi:type="dcterms:W3CDTF">2008-05-07T09:38:43Z</dcterms:created>
  <dcterms:modified xsi:type="dcterms:W3CDTF">2024-04-29T19:48:54Z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0x0101001424D6A62D2B534983564F5436108247</vt:lpwstr>
  </property>
</Properties>
</file>