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69" r:id="rId3"/>
    <p:sldId id="257" r:id="rId4"/>
    <p:sldId id="273" r:id="rId5"/>
    <p:sldId id="260" r:id="rId6"/>
    <p:sldId id="261" r:id="rId7"/>
    <p:sldId id="262" r:id="rId8"/>
    <p:sldId id="263" r:id="rId9"/>
    <p:sldId id="264" r:id="rId10"/>
    <p:sldId id="265" r:id="rId11"/>
    <p:sldId id="266" r:id="rId12"/>
    <p:sldId id="267" r:id="rId13"/>
    <p:sldId id="268" r:id="rId14"/>
    <p:sldId id="270" r:id="rId15"/>
    <p:sldId id="272" r:id="rId16"/>
    <p:sldId id="271" r:id="rId17"/>
  </p:sldIdLst>
  <p:sldSz cx="18288000" cy="10287000"/>
  <p:notesSz cx="6858000" cy="9144000"/>
  <p:embeddedFontLst>
    <p:embeddedFont>
      <p:font typeface="Poppins Ultra-Bold" panose="020B0604020202020204" charset="0"/>
      <p:regular r:id="rId19"/>
      <p:bold r:id="rId20"/>
    </p:embeddedFont>
    <p:embeddedFont>
      <p:font typeface="Roboto" panose="02000000000000000000" pitchFamily="2" charset="0"/>
      <p:regular r:id="rId21"/>
      <p:bold r:id="rId22"/>
      <p:italic r:id="rId23"/>
      <p:boldItalic r:id="rId24"/>
    </p:embeddedFont>
    <p:embeddedFont>
      <p:font typeface="Univers" panose="020B0503020202020204" pitchFamily="34" charset="0"/>
      <p:regular r:id="rId25"/>
      <p:bold r:id="rId26"/>
    </p:embeddedFont>
    <p:embeddedFont>
      <p:font typeface="Univers Bold" panose="020B0703030502020204" charset="0"/>
      <p:regular r:id="rId27"/>
      <p:bold r:id="rId28"/>
    </p:embeddedFont>
    <p:embeddedFont>
      <p:font typeface="Univers Heavy"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D8D541-D355-4DB7-94AB-129D9E47F8B8}" v="4" dt="2025-05-01T11:32:37.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62" d="100"/>
          <a:sy n="62" d="100"/>
        </p:scale>
        <p:origin x="1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Kohl" userId="b7fbd599-e2f2-4839-8639-552ca668fb0b" providerId="ADAL" clId="{9CD8D541-D355-4DB7-94AB-129D9E47F8B8}"/>
    <pc:docChg chg="undo custSel modSld">
      <pc:chgData name="Geoff Kohl" userId="b7fbd599-e2f2-4839-8639-552ca668fb0b" providerId="ADAL" clId="{9CD8D541-D355-4DB7-94AB-129D9E47F8B8}" dt="2025-05-01T11:32:21.454" v="10" actId="20577"/>
      <pc:docMkLst>
        <pc:docMk/>
      </pc:docMkLst>
      <pc:sldChg chg="modSp mod">
        <pc:chgData name="Geoff Kohl" userId="b7fbd599-e2f2-4839-8639-552ca668fb0b" providerId="ADAL" clId="{9CD8D541-D355-4DB7-94AB-129D9E47F8B8}" dt="2025-05-01T11:32:21.454" v="10" actId="20577"/>
        <pc:sldMkLst>
          <pc:docMk/>
          <pc:sldMk cId="0" sldId="271"/>
        </pc:sldMkLst>
        <pc:spChg chg="mod">
          <ac:chgData name="Geoff Kohl" userId="b7fbd599-e2f2-4839-8639-552ca668fb0b" providerId="ADAL" clId="{9CD8D541-D355-4DB7-94AB-129D9E47F8B8}" dt="2025-05-01T11:32:21.454" v="10" actId="20577"/>
          <ac:spMkLst>
            <pc:docMk/>
            <pc:sldMk cId="0" sldId="271"/>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E2068-716A-448A-8D3A-156CB66AA8B0}"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6AB3C-60C9-4334-B087-EF730246DDEB}" type="slidenum">
              <a:rPr lang="en-US" smtClean="0"/>
              <a:t>‹#›</a:t>
            </a:fld>
            <a:endParaRPr lang="en-US"/>
          </a:p>
        </p:txBody>
      </p:sp>
    </p:spTree>
    <p:extLst>
      <p:ext uri="{BB962C8B-B14F-4D97-AF65-F5344CB8AC3E}">
        <p14:creationId xmlns:p14="http://schemas.microsoft.com/office/powerpoint/2010/main" val="304406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6AB3C-60C9-4334-B087-EF730246DDEB}" type="slidenum">
              <a:rPr lang="en-US" smtClean="0"/>
              <a:t>3</a:t>
            </a:fld>
            <a:endParaRPr lang="en-US"/>
          </a:p>
        </p:txBody>
      </p:sp>
    </p:spTree>
    <p:extLst>
      <p:ext uri="{BB962C8B-B14F-4D97-AF65-F5344CB8AC3E}">
        <p14:creationId xmlns:p14="http://schemas.microsoft.com/office/powerpoint/2010/main" val="322271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6AB3C-60C9-4334-B087-EF730246DDEB}" type="slidenum">
              <a:rPr lang="en-US" smtClean="0"/>
              <a:t>16</a:t>
            </a:fld>
            <a:endParaRPr lang="en-US"/>
          </a:p>
        </p:txBody>
      </p:sp>
    </p:spTree>
    <p:extLst>
      <p:ext uri="{BB962C8B-B14F-4D97-AF65-F5344CB8AC3E}">
        <p14:creationId xmlns:p14="http://schemas.microsoft.com/office/powerpoint/2010/main" val="224818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securityindustry.org/women-in-security-foru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hyperlink" Target="https://www.securityindustry.org/report/sia-security-industry-careers-guide/" TargetMode="External"/><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hyperlink" Target="https://www.securityindustry.org/report/sia-security-industry-careers-guide/" TargetMode="Externa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securityindustry.org/women-in-security-forum/" TargetMode="External"/><Relationship Id="rId5" Type="http://schemas.openxmlformats.org/officeDocument/2006/relationships/hyperlink" Target="mailto:sruddo@istonline.com" TargetMode="External"/><Relationship Id="rId4" Type="http://schemas.openxmlformats.org/officeDocument/2006/relationships/hyperlink" Target="mailto:alice.disanto@asirobot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www.securityindustry.org/wp-content/uploads/2024/11/SIA-PSA_CAREER_GUIDE_web.pdf" TargetMode="Externa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hyperlink" Target="https://www.securityindustry.org/report/sia-security-industry-careers-guide/" TargetMode="Externa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hyperlink" Target="https://www.securityindustry.org/report/sia-security-industry-careers-guide/" TargetMode="Externa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a:off x="10774397" y="-812913"/>
            <a:ext cx="11912825" cy="1191282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836"/>
            </a:solidFill>
          </p:spPr>
          <p:txBody>
            <a:bodyPr/>
            <a:lstStyle/>
            <a:p>
              <a:endParaRPr lang="en-US"/>
            </a:p>
          </p:txBody>
        </p:sp>
        <p:sp>
          <p:nvSpPr>
            <p:cNvPr id="4" name="TextBox 4"/>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5" name="Freeform 5"/>
          <p:cNvSpPr/>
          <p:nvPr/>
        </p:nvSpPr>
        <p:spPr>
          <a:xfrm>
            <a:off x="1028700" y="970311"/>
            <a:ext cx="4748321" cy="1821629"/>
          </a:xfrm>
          <a:custGeom>
            <a:avLst/>
            <a:gdLst/>
            <a:ahLst/>
            <a:cxnLst/>
            <a:rect l="l" t="t" r="r" b="b"/>
            <a:pathLst>
              <a:path w="4748321" h="1821629">
                <a:moveTo>
                  <a:pt x="0" y="0"/>
                </a:moveTo>
                <a:lnTo>
                  <a:pt x="4748321" y="0"/>
                </a:lnTo>
                <a:lnTo>
                  <a:pt x="4748321" y="1821629"/>
                </a:lnTo>
                <a:lnTo>
                  <a:pt x="0" y="1821629"/>
                </a:lnTo>
                <a:lnTo>
                  <a:pt x="0" y="0"/>
                </a:lnTo>
                <a:close/>
              </a:path>
            </a:pathLst>
          </a:custGeom>
          <a:blipFill>
            <a:blip r:embed="rId2"/>
            <a:stretch>
              <a:fillRect/>
            </a:stretch>
          </a:blipFill>
        </p:spPr>
        <p:txBody>
          <a:bodyPr/>
          <a:lstStyle/>
          <a:p>
            <a:endParaRPr lang="en-US"/>
          </a:p>
        </p:txBody>
      </p:sp>
      <p:sp>
        <p:nvSpPr>
          <p:cNvPr id="6" name="Freeform 6"/>
          <p:cNvSpPr/>
          <p:nvPr/>
        </p:nvSpPr>
        <p:spPr>
          <a:xfrm>
            <a:off x="9144000" y="1323260"/>
            <a:ext cx="12805343" cy="8963740"/>
          </a:xfrm>
          <a:custGeom>
            <a:avLst/>
            <a:gdLst/>
            <a:ahLst/>
            <a:cxnLst/>
            <a:rect l="l" t="t" r="r" b="b"/>
            <a:pathLst>
              <a:path w="12805343" h="8963740">
                <a:moveTo>
                  <a:pt x="0" y="0"/>
                </a:moveTo>
                <a:lnTo>
                  <a:pt x="12805343" y="0"/>
                </a:lnTo>
                <a:lnTo>
                  <a:pt x="12805343" y="8963740"/>
                </a:lnTo>
                <a:lnTo>
                  <a:pt x="0" y="896374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28700" y="4453754"/>
            <a:ext cx="9496642" cy="1054100"/>
          </a:xfrm>
          <a:prstGeom prst="rect">
            <a:avLst/>
          </a:prstGeom>
        </p:spPr>
        <p:txBody>
          <a:bodyPr lIns="0" tIns="0" rIns="0" bIns="0" rtlCol="0" anchor="t">
            <a:spAutoFit/>
          </a:bodyPr>
          <a:lstStyle/>
          <a:p>
            <a:pPr algn="l">
              <a:lnSpc>
                <a:spcPts val="7150"/>
              </a:lnSpc>
            </a:pPr>
            <a:r>
              <a:rPr lang="en-US" sz="6500" b="1">
                <a:solidFill>
                  <a:srgbClr val="002147"/>
                </a:solidFill>
                <a:latin typeface="Univers Heavy"/>
                <a:ea typeface="Univers Heavy"/>
                <a:cs typeface="Univers Heavy"/>
                <a:sym typeface="Univers Heavy"/>
              </a:rPr>
              <a:t>HOW TO “WIN”</a:t>
            </a:r>
          </a:p>
        </p:txBody>
      </p:sp>
      <p:sp>
        <p:nvSpPr>
          <p:cNvPr id="8" name="TextBox 8"/>
          <p:cNvSpPr txBox="1"/>
          <p:nvPr/>
        </p:nvSpPr>
        <p:spPr>
          <a:xfrm>
            <a:off x="1028700" y="5809123"/>
            <a:ext cx="9122356" cy="1958975"/>
          </a:xfrm>
          <a:prstGeom prst="rect">
            <a:avLst/>
          </a:prstGeom>
        </p:spPr>
        <p:txBody>
          <a:bodyPr lIns="0" tIns="0" rIns="0" bIns="0" rtlCol="0" anchor="t">
            <a:spAutoFit/>
          </a:bodyPr>
          <a:lstStyle/>
          <a:p>
            <a:pPr algn="l">
              <a:lnSpc>
                <a:spcPts val="7150"/>
              </a:lnSpc>
            </a:pPr>
            <a:r>
              <a:rPr lang="en-US" sz="6500" b="1">
                <a:solidFill>
                  <a:srgbClr val="3A3A3A"/>
                </a:solidFill>
                <a:latin typeface="Univers Heavy"/>
                <a:ea typeface="Univers Heavy"/>
                <a:cs typeface="Univers Heavy"/>
                <a:sym typeface="Univers Heavy"/>
              </a:rPr>
              <a:t>IN THE SECURITY INDUSTRY</a:t>
            </a:r>
          </a:p>
        </p:txBody>
      </p:sp>
      <p:sp>
        <p:nvSpPr>
          <p:cNvPr id="9" name="TextBox 9"/>
          <p:cNvSpPr txBox="1"/>
          <p:nvPr/>
        </p:nvSpPr>
        <p:spPr>
          <a:xfrm>
            <a:off x="1028700" y="3737195"/>
            <a:ext cx="8163255" cy="415290"/>
          </a:xfrm>
          <a:prstGeom prst="rect">
            <a:avLst/>
          </a:prstGeom>
        </p:spPr>
        <p:txBody>
          <a:bodyPr lIns="0" tIns="0" rIns="0" bIns="0" rtlCol="0" anchor="t">
            <a:spAutoFit/>
          </a:bodyPr>
          <a:lstStyle/>
          <a:p>
            <a:pPr algn="l">
              <a:lnSpc>
                <a:spcPts val="3359"/>
              </a:lnSpc>
            </a:pPr>
            <a:r>
              <a:rPr lang="en-US" sz="2399">
                <a:solidFill>
                  <a:srgbClr val="002147"/>
                </a:solidFill>
                <a:latin typeface="Roboto"/>
                <a:ea typeface="Roboto"/>
                <a:cs typeface="Roboto"/>
                <a:sym typeface="Roboto"/>
              </a:rPr>
              <a:t>A CAREER ROADMAP FOR FEMALE ATHLETES</a:t>
            </a:r>
          </a:p>
        </p:txBody>
      </p:sp>
      <p:sp>
        <p:nvSpPr>
          <p:cNvPr id="10" name="TextBox 10"/>
          <p:cNvSpPr txBox="1"/>
          <p:nvPr/>
        </p:nvSpPr>
        <p:spPr>
          <a:xfrm>
            <a:off x="13235072" y="712470"/>
            <a:ext cx="4754379" cy="298159"/>
          </a:xfrm>
          <a:prstGeom prst="rect">
            <a:avLst/>
          </a:prstGeom>
        </p:spPr>
        <p:txBody>
          <a:bodyPr lIns="0" tIns="0" rIns="0" bIns="0" rtlCol="0" anchor="t">
            <a:spAutoFit/>
          </a:bodyPr>
          <a:lstStyle/>
          <a:p>
            <a:pPr algn="ctr">
              <a:lnSpc>
                <a:spcPts val="2520"/>
              </a:lnSpc>
              <a:spcBef>
                <a:spcPct val="0"/>
              </a:spcBef>
            </a:pPr>
            <a:r>
              <a:rPr lang="en-US" sz="1800" u="sng" dirty="0">
                <a:solidFill>
                  <a:srgbClr val="002147"/>
                </a:solidFill>
                <a:latin typeface="Roboto"/>
                <a:ea typeface="Roboto"/>
                <a:cs typeface="Roboto"/>
                <a:sym typeface="Roboto"/>
                <a:hlinkClick r:id="rId4" tooltip="https://www.securityindustry.org/women-in-security-forum/">
                  <a:extLst>
                    <a:ext uri="{A12FA001-AC4F-418D-AE19-62706E023703}">
                      <ahyp:hlinkClr xmlns:ahyp="http://schemas.microsoft.com/office/drawing/2018/hyperlinkcolor" val="tx"/>
                    </a:ext>
                  </a:extLst>
                </a:hlinkClick>
              </a:rPr>
              <a:t>securityindustry.org/women-in-security-forum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99440" y="3798440"/>
            <a:ext cx="6311013" cy="6666107"/>
            <a:chOff x="0" y="0"/>
            <a:chExt cx="26980979" cy="28499083"/>
          </a:xfrm>
        </p:grpSpPr>
        <p:sp>
          <p:nvSpPr>
            <p:cNvPr id="3" name="Freeform 3"/>
            <p:cNvSpPr/>
            <p:nvPr/>
          </p:nvSpPr>
          <p:spPr>
            <a:xfrm>
              <a:off x="0" y="0"/>
              <a:ext cx="26980979" cy="28499082"/>
            </a:xfrm>
            <a:custGeom>
              <a:avLst/>
              <a:gdLst/>
              <a:ahLst/>
              <a:cxnLst/>
              <a:rect l="l" t="t" r="r" b="b"/>
              <a:pathLst>
                <a:path w="26980979" h="28499082">
                  <a:moveTo>
                    <a:pt x="0" y="0"/>
                  </a:moveTo>
                  <a:lnTo>
                    <a:pt x="26980979" y="0"/>
                  </a:lnTo>
                  <a:lnTo>
                    <a:pt x="26980979" y="28499082"/>
                  </a:lnTo>
                  <a:lnTo>
                    <a:pt x="0" y="28499082"/>
                  </a:lnTo>
                  <a:close/>
                </a:path>
              </a:pathLst>
            </a:custGeom>
            <a:solidFill>
              <a:srgbClr val="002147"/>
            </a:solidFill>
          </p:spPr>
          <p:txBody>
            <a:bodyPr/>
            <a:lstStyle/>
            <a:p>
              <a:endParaRPr lang="en-US"/>
            </a:p>
          </p:txBody>
        </p:sp>
      </p:grpSp>
      <p:grpSp>
        <p:nvGrpSpPr>
          <p:cNvPr id="4" name="Group 4"/>
          <p:cNvGrpSpPr/>
          <p:nvPr/>
        </p:nvGrpSpPr>
        <p:grpSpPr>
          <a:xfrm>
            <a:off x="10230542" y="1028700"/>
            <a:ext cx="7028758" cy="7516244"/>
            <a:chOff x="0" y="0"/>
            <a:chExt cx="9371677" cy="10021659"/>
          </a:xfrm>
        </p:grpSpPr>
        <p:pic>
          <p:nvPicPr>
            <p:cNvPr id="5" name="Picture 5"/>
            <p:cNvPicPr>
              <a:picLocks noChangeAspect="1"/>
            </p:cNvPicPr>
            <p:nvPr/>
          </p:nvPicPr>
          <p:blipFill>
            <a:blip r:embed="rId2"/>
            <a:srcRect t="12973" b="12973"/>
            <a:stretch>
              <a:fillRect/>
            </a:stretch>
          </p:blipFill>
          <p:spPr>
            <a:xfrm>
              <a:off x="0" y="0"/>
              <a:ext cx="9371677" cy="10021659"/>
            </a:xfrm>
            <a:prstGeom prst="rect">
              <a:avLst/>
            </a:prstGeom>
          </p:spPr>
        </p:pic>
      </p:grpSp>
      <p:grpSp>
        <p:nvGrpSpPr>
          <p:cNvPr id="6" name="Group 6"/>
          <p:cNvGrpSpPr/>
          <p:nvPr/>
        </p:nvGrpSpPr>
        <p:grpSpPr>
          <a:xfrm>
            <a:off x="9592367" y="3071653"/>
            <a:ext cx="951838" cy="9518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3A"/>
            </a:solidFill>
          </p:spPr>
          <p:txBody>
            <a:bodyPr/>
            <a:lstStyle/>
            <a:p>
              <a:endParaRPr lang="en-US"/>
            </a:p>
          </p:txBody>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grpSp>
        <p:nvGrpSpPr>
          <p:cNvPr id="9" name="Group 9"/>
          <p:cNvGrpSpPr/>
          <p:nvPr/>
        </p:nvGrpSpPr>
        <p:grpSpPr>
          <a:xfrm rot="-5400000">
            <a:off x="1892430" y="8033552"/>
            <a:ext cx="1267581" cy="1332948"/>
            <a:chOff x="0" y="0"/>
            <a:chExt cx="7175281" cy="7545295"/>
          </a:xfrm>
        </p:grpSpPr>
        <p:sp>
          <p:nvSpPr>
            <p:cNvPr id="10" name="Freeform 10"/>
            <p:cNvSpPr/>
            <p:nvPr/>
          </p:nvSpPr>
          <p:spPr>
            <a:xfrm>
              <a:off x="0" y="0"/>
              <a:ext cx="7175281" cy="7545294"/>
            </a:xfrm>
            <a:custGeom>
              <a:avLst/>
              <a:gdLst/>
              <a:ahLst/>
              <a:cxnLst/>
              <a:rect l="l" t="t" r="r" b="b"/>
              <a:pathLst>
                <a:path w="7175281" h="7545294">
                  <a:moveTo>
                    <a:pt x="0" y="0"/>
                  </a:moveTo>
                  <a:lnTo>
                    <a:pt x="7175281" y="0"/>
                  </a:lnTo>
                  <a:lnTo>
                    <a:pt x="7175281" y="7545294"/>
                  </a:lnTo>
                  <a:lnTo>
                    <a:pt x="0" y="7545294"/>
                  </a:lnTo>
                  <a:close/>
                </a:path>
              </a:pathLst>
            </a:custGeom>
            <a:solidFill>
              <a:srgbClr val="3A3A3A"/>
            </a:solidFill>
          </p:spPr>
          <p:txBody>
            <a:bodyPr/>
            <a:lstStyle/>
            <a:p>
              <a:endParaRPr lang="en-US"/>
            </a:p>
          </p:txBody>
        </p:sp>
      </p:grpSp>
      <p:sp>
        <p:nvSpPr>
          <p:cNvPr id="11" name="Freeform 11"/>
          <p:cNvSpPr/>
          <p:nvPr/>
        </p:nvSpPr>
        <p:spPr>
          <a:xfrm>
            <a:off x="2029732" y="8203537"/>
            <a:ext cx="992977" cy="992977"/>
          </a:xfrm>
          <a:custGeom>
            <a:avLst/>
            <a:gdLst/>
            <a:ahLst/>
            <a:cxnLst/>
            <a:rect l="l" t="t" r="r" b="b"/>
            <a:pathLst>
              <a:path w="992977" h="992977">
                <a:moveTo>
                  <a:pt x="0" y="0"/>
                </a:moveTo>
                <a:lnTo>
                  <a:pt x="992978" y="0"/>
                </a:lnTo>
                <a:lnTo>
                  <a:pt x="992978" y="992977"/>
                </a:lnTo>
                <a:lnTo>
                  <a:pt x="0" y="9929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859746" y="663020"/>
            <a:ext cx="8370795" cy="1340623"/>
          </a:xfrm>
          <a:prstGeom prst="rect">
            <a:avLst/>
          </a:prstGeom>
        </p:spPr>
        <p:txBody>
          <a:bodyPr wrap="square" lIns="0" tIns="0" rIns="0" bIns="0" rtlCol="0" anchor="t">
            <a:spAutoFit/>
          </a:bodyPr>
          <a:lstStyle/>
          <a:p>
            <a:pPr algn="l">
              <a:lnSpc>
                <a:spcPts val="4400"/>
              </a:lnSpc>
            </a:pPr>
            <a:r>
              <a:rPr lang="en-US" sz="6000" b="1" dirty="0">
                <a:solidFill>
                  <a:srgbClr val="002147"/>
                </a:solidFill>
                <a:latin typeface="Univers Bold"/>
                <a:ea typeface="Univers Bold"/>
                <a:cs typeface="Univers Bold"/>
                <a:sym typeface="Univers Bold"/>
              </a:rPr>
              <a:t>ABOUT THE FIELD</a:t>
            </a:r>
          </a:p>
          <a:p>
            <a:pPr algn="l">
              <a:lnSpc>
                <a:spcPts val="6600"/>
              </a:lnSpc>
            </a:pPr>
            <a:r>
              <a:rPr lang="en-US" sz="4000" b="1" dirty="0">
                <a:solidFill>
                  <a:srgbClr val="002147"/>
                </a:solidFill>
                <a:latin typeface="Univers Bold"/>
                <a:ea typeface="Univers Bold"/>
                <a:cs typeface="Univers Bold"/>
                <a:sym typeface="Univers Bold"/>
              </a:rPr>
              <a:t>(Cybersecurity &amp; Digital Tech.)</a:t>
            </a:r>
          </a:p>
        </p:txBody>
      </p:sp>
      <p:sp>
        <p:nvSpPr>
          <p:cNvPr id="14" name="TextBox 14"/>
          <p:cNvSpPr txBox="1"/>
          <p:nvPr/>
        </p:nvSpPr>
        <p:spPr>
          <a:xfrm>
            <a:off x="3462174" y="8602847"/>
            <a:ext cx="6219428" cy="1461939"/>
          </a:xfrm>
          <a:prstGeom prst="rect">
            <a:avLst/>
          </a:prstGeom>
        </p:spPr>
        <p:txBody>
          <a:bodyPr wrap="square" lIns="0" tIns="0" rIns="0" bIns="0" rtlCol="0" anchor="t">
            <a:spAutoFit/>
          </a:bodyPr>
          <a:lstStyle/>
          <a:p>
            <a:pPr algn="l">
              <a:lnSpc>
                <a:spcPts val="2940"/>
              </a:lnSpc>
            </a:pPr>
            <a:r>
              <a:rPr lang="en-US" sz="2100" dirty="0">
                <a:solidFill>
                  <a:srgbClr val="002147"/>
                </a:solidFill>
                <a:latin typeface="Roboto"/>
                <a:ea typeface="Roboto"/>
                <a:cs typeface="Roboto"/>
                <a:sym typeface="Roboto"/>
              </a:rPr>
              <a:t>Cybersecurity roles have advancement opportunities in more senior IT/software development/software engineering roles, up to and including CIO or specializing as a consultant. </a:t>
            </a:r>
          </a:p>
        </p:txBody>
      </p:sp>
      <p:sp>
        <p:nvSpPr>
          <p:cNvPr id="15" name="TextBox 15"/>
          <p:cNvSpPr txBox="1"/>
          <p:nvPr/>
        </p:nvSpPr>
        <p:spPr>
          <a:xfrm>
            <a:off x="3462174" y="8027474"/>
            <a:ext cx="5933114" cy="359073"/>
          </a:xfrm>
          <a:prstGeom prst="rect">
            <a:avLst/>
          </a:prstGeom>
        </p:spPr>
        <p:txBody>
          <a:bodyPr wrap="square" lIns="0" tIns="0" rIns="0" bIns="0" rtlCol="0" anchor="t">
            <a:spAutoFit/>
          </a:bodyPr>
          <a:lstStyle/>
          <a:p>
            <a:pPr algn="l">
              <a:lnSpc>
                <a:spcPts val="2750"/>
              </a:lnSpc>
            </a:pPr>
            <a:r>
              <a:rPr lang="en-US" sz="2500" b="1" dirty="0">
                <a:solidFill>
                  <a:srgbClr val="002147"/>
                </a:solidFill>
                <a:latin typeface="Univers Heavy"/>
                <a:ea typeface="Univers Heavy"/>
                <a:cs typeface="Univers Heavy"/>
                <a:sym typeface="Univers Heavy"/>
              </a:rPr>
              <a:t>ADVANCEMENT OPPORTUNITIES</a:t>
            </a:r>
          </a:p>
        </p:txBody>
      </p:sp>
      <p:sp>
        <p:nvSpPr>
          <p:cNvPr id="16" name="TextBox 13">
            <a:extLst>
              <a:ext uri="{FF2B5EF4-FFF2-40B4-BE49-F238E27FC236}">
                <a16:creationId xmlns:a16="http://schemas.microsoft.com/office/drawing/2014/main" id="{CDCCA6EB-AE53-C610-2E2D-FFFDFDF81755}"/>
              </a:ext>
            </a:extLst>
          </p:cNvPr>
          <p:cNvSpPr txBox="1"/>
          <p:nvPr/>
        </p:nvSpPr>
        <p:spPr>
          <a:xfrm>
            <a:off x="1859746" y="2346722"/>
            <a:ext cx="7821856" cy="6091411"/>
          </a:xfrm>
          <a:prstGeom prst="rect">
            <a:avLst/>
          </a:prstGeom>
        </p:spPr>
        <p:txBody>
          <a:bodyPr wrap="square" lIns="0" tIns="0" rIns="0" bIns="0" rtlCol="0" anchor="t">
            <a:spAutoFit/>
          </a:bodyPr>
          <a:lstStyle/>
          <a:p>
            <a:pPr marL="342900" indent="-342900" algn="l">
              <a:lnSpc>
                <a:spcPts val="2940"/>
              </a:lnSpc>
              <a:buFont typeface="Wingdings" panose="05000000000000000000" pitchFamily="2" charset="2"/>
              <a:buChar char="q"/>
            </a:pPr>
            <a:r>
              <a:rPr lang="en-US" sz="2100" b="1" dirty="0">
                <a:solidFill>
                  <a:srgbClr val="002147"/>
                </a:solidFill>
                <a:latin typeface="Roboto"/>
                <a:ea typeface="Roboto"/>
                <a:cs typeface="Roboto"/>
                <a:sym typeface="Roboto"/>
              </a:rPr>
              <a:t>Salary Potential: </a:t>
            </a:r>
            <a:r>
              <a:rPr lang="en-US" sz="2100" dirty="0">
                <a:solidFill>
                  <a:srgbClr val="002147"/>
                </a:solidFill>
                <a:latin typeface="Roboto"/>
                <a:ea typeface="Roboto"/>
                <a:cs typeface="Roboto"/>
                <a:sym typeface="Roboto"/>
              </a:rPr>
              <a:t>$57,000 to $130,000 (plus bonuses) with more senior positions having an earning potential of $140,000+.</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Work-Life Balance: </a:t>
            </a:r>
            <a:r>
              <a:rPr lang="en-US" sz="2100" dirty="0">
                <a:solidFill>
                  <a:srgbClr val="002147"/>
                </a:solidFill>
                <a:latin typeface="Roboto"/>
                <a:ea typeface="Roboto"/>
                <a:cs typeface="Roboto"/>
                <a:sym typeface="Roboto"/>
              </a:rPr>
              <a:t>Cybersecurity roles generally work a standard weekly schedule with regular business hours. Remote work is an option for some companies. On-call or irregular hours may be required for incident response. </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Requirements:  </a:t>
            </a:r>
            <a:r>
              <a:rPr lang="en-US" sz="2100" dirty="0">
                <a:solidFill>
                  <a:srgbClr val="002147"/>
                </a:solidFill>
                <a:latin typeface="Roboto"/>
                <a:ea typeface="Roboto"/>
                <a:cs typeface="Roboto"/>
                <a:sym typeface="Roboto"/>
              </a:rPr>
              <a:t>Educational and on-the-job experience requirements vary by role. A degree in cybersecurity, computer science, systems engineering or a related field are typical. An industry recognized certification is also helpful. </a:t>
            </a:r>
          </a:p>
          <a:p>
            <a:pPr algn="l">
              <a:lnSpc>
                <a:spcPts val="2940"/>
              </a:lnSpc>
              <a:spcBef>
                <a:spcPts val="600"/>
              </a:spcBef>
              <a:spcAft>
                <a:spcPts val="600"/>
              </a:spcAft>
            </a:pPr>
            <a:r>
              <a:rPr lang="en-US" sz="2100" dirty="0">
                <a:solidFill>
                  <a:srgbClr val="002147"/>
                </a:solidFill>
                <a:latin typeface="Roboto"/>
                <a:ea typeface="Roboto"/>
                <a:cs typeface="Roboto"/>
                <a:sym typeface="Roboto"/>
              </a:rPr>
              <a:t>Reference the </a:t>
            </a:r>
            <a:r>
              <a:rPr lang="en-US" sz="2100" dirty="0">
                <a:solidFill>
                  <a:srgbClr val="002147"/>
                </a:solidFill>
                <a:latin typeface="Roboto"/>
                <a:ea typeface="Roboto"/>
                <a:cs typeface="Roboto"/>
                <a:sym typeface="Roboto"/>
                <a:hlinkClick r:id="rId5"/>
              </a:rPr>
              <a:t>SIA Security Industry Career’s Guide</a:t>
            </a:r>
            <a:r>
              <a:rPr lang="en-US" sz="2100" dirty="0">
                <a:solidFill>
                  <a:srgbClr val="002147"/>
                </a:solidFill>
                <a:latin typeface="Roboto"/>
                <a:ea typeface="Roboto"/>
                <a:cs typeface="Roboto"/>
                <a:sym typeface="Roboto"/>
              </a:rPr>
              <a:t> for a more comprehensive breakdown of specific roles, responsibilities and benefits. </a:t>
            </a:r>
          </a:p>
          <a:p>
            <a:pPr marL="342900" indent="-342900" algn="l">
              <a:lnSpc>
                <a:spcPts val="2940"/>
              </a:lnSpc>
              <a:spcBef>
                <a:spcPts val="600"/>
              </a:spcBef>
              <a:spcAft>
                <a:spcPts val="600"/>
              </a:spcAft>
              <a:buFont typeface="Wingdings" panose="05000000000000000000" pitchFamily="2" charset="2"/>
              <a:buChar char="q"/>
            </a:pPr>
            <a:endParaRPr lang="en-US" sz="2100" dirty="0">
              <a:solidFill>
                <a:srgbClr val="002147"/>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a:off x="786215" y="2744719"/>
            <a:ext cx="3500327" cy="4480512"/>
            <a:chOff x="0" y="0"/>
            <a:chExt cx="4667103" cy="5974017"/>
          </a:xfrm>
        </p:grpSpPr>
        <p:pic>
          <p:nvPicPr>
            <p:cNvPr id="3" name="Picture 3"/>
            <p:cNvPicPr>
              <a:picLocks noChangeAspect="1"/>
            </p:cNvPicPr>
            <p:nvPr/>
          </p:nvPicPr>
          <p:blipFill>
            <a:blip r:embed="rId2"/>
            <a:srcRect l="23975" r="23975"/>
            <a:stretch>
              <a:fillRect/>
            </a:stretch>
          </p:blipFill>
          <p:spPr>
            <a:xfrm>
              <a:off x="0" y="0"/>
              <a:ext cx="4667103" cy="5974017"/>
            </a:xfrm>
            <a:prstGeom prst="rect">
              <a:avLst/>
            </a:prstGeom>
          </p:spPr>
        </p:pic>
      </p:grpSp>
      <p:grpSp>
        <p:nvGrpSpPr>
          <p:cNvPr id="4" name="Group 4"/>
          <p:cNvGrpSpPr/>
          <p:nvPr/>
        </p:nvGrpSpPr>
        <p:grpSpPr>
          <a:xfrm>
            <a:off x="5266413" y="2744719"/>
            <a:ext cx="3500327" cy="4480512"/>
            <a:chOff x="0" y="0"/>
            <a:chExt cx="4667103" cy="5974017"/>
          </a:xfrm>
        </p:grpSpPr>
        <p:pic>
          <p:nvPicPr>
            <p:cNvPr id="5" name="Picture 5"/>
            <p:cNvPicPr>
              <a:picLocks noChangeAspect="1"/>
            </p:cNvPicPr>
            <p:nvPr/>
          </p:nvPicPr>
          <p:blipFill>
            <a:blip r:embed="rId3"/>
            <a:srcRect l="22363" r="22363"/>
            <a:stretch>
              <a:fillRect/>
            </a:stretch>
          </p:blipFill>
          <p:spPr>
            <a:xfrm>
              <a:off x="0" y="0"/>
              <a:ext cx="4667103" cy="5974017"/>
            </a:xfrm>
            <a:prstGeom prst="rect">
              <a:avLst/>
            </a:prstGeom>
            <a:ln w="38100">
              <a:solidFill>
                <a:schemeClr val="tx1"/>
              </a:solidFill>
            </a:ln>
          </p:spPr>
        </p:pic>
      </p:grpSp>
      <p:grpSp>
        <p:nvGrpSpPr>
          <p:cNvPr id="6" name="Group 6"/>
          <p:cNvGrpSpPr/>
          <p:nvPr/>
        </p:nvGrpSpPr>
        <p:grpSpPr>
          <a:xfrm>
            <a:off x="9747816" y="2744719"/>
            <a:ext cx="3500327" cy="4480512"/>
            <a:chOff x="0" y="0"/>
            <a:chExt cx="4667103" cy="5974017"/>
          </a:xfrm>
        </p:grpSpPr>
        <p:pic>
          <p:nvPicPr>
            <p:cNvPr id="7" name="Picture 7"/>
            <p:cNvPicPr>
              <a:picLocks noChangeAspect="1"/>
            </p:cNvPicPr>
            <p:nvPr/>
          </p:nvPicPr>
          <p:blipFill>
            <a:blip r:embed="rId4"/>
            <a:srcRect l="23975" r="23975"/>
            <a:stretch>
              <a:fillRect/>
            </a:stretch>
          </p:blipFill>
          <p:spPr>
            <a:xfrm>
              <a:off x="0" y="0"/>
              <a:ext cx="4667103" cy="5974017"/>
            </a:xfrm>
            <a:prstGeom prst="rect">
              <a:avLst/>
            </a:prstGeom>
            <a:ln w="38100">
              <a:solidFill>
                <a:schemeClr val="tx1"/>
              </a:solidFill>
            </a:ln>
          </p:spPr>
        </p:pic>
      </p:grpSp>
      <p:grpSp>
        <p:nvGrpSpPr>
          <p:cNvPr id="8" name="Group 8"/>
          <p:cNvGrpSpPr/>
          <p:nvPr/>
        </p:nvGrpSpPr>
        <p:grpSpPr>
          <a:xfrm>
            <a:off x="14228616" y="2744719"/>
            <a:ext cx="3500327" cy="4480512"/>
            <a:chOff x="0" y="0"/>
            <a:chExt cx="4667103" cy="5974017"/>
          </a:xfrm>
        </p:grpSpPr>
        <p:pic>
          <p:nvPicPr>
            <p:cNvPr id="9" name="Picture 9"/>
            <p:cNvPicPr>
              <a:picLocks noChangeAspect="1"/>
            </p:cNvPicPr>
            <p:nvPr/>
          </p:nvPicPr>
          <p:blipFill>
            <a:blip r:embed="rId5"/>
            <a:srcRect t="7359" b="7359"/>
            <a:stretch>
              <a:fillRect/>
            </a:stretch>
          </p:blipFill>
          <p:spPr>
            <a:xfrm>
              <a:off x="0" y="0"/>
              <a:ext cx="4667103" cy="5974017"/>
            </a:xfrm>
            <a:prstGeom prst="rect">
              <a:avLst/>
            </a:prstGeom>
            <a:ln w="38100">
              <a:solidFill>
                <a:schemeClr val="tx1"/>
              </a:solidFill>
            </a:ln>
          </p:spPr>
        </p:pic>
      </p:grpSp>
      <p:grpSp>
        <p:nvGrpSpPr>
          <p:cNvPr id="10" name="Group 10"/>
          <p:cNvGrpSpPr/>
          <p:nvPr/>
        </p:nvGrpSpPr>
        <p:grpSpPr>
          <a:xfrm>
            <a:off x="896474" y="6900542"/>
            <a:ext cx="3279809" cy="649380"/>
            <a:chOff x="0" y="0"/>
            <a:chExt cx="4373079" cy="865840"/>
          </a:xfrm>
        </p:grpSpPr>
        <p:grpSp>
          <p:nvGrpSpPr>
            <p:cNvPr id="11" name="Group 11"/>
            <p:cNvGrpSpPr/>
            <p:nvPr/>
          </p:nvGrpSpPr>
          <p:grpSpPr>
            <a:xfrm rot="-5400000">
              <a:off x="1753620" y="-1753620"/>
              <a:ext cx="865840" cy="4373079"/>
              <a:chOff x="0" y="0"/>
              <a:chExt cx="4797613" cy="24231203"/>
            </a:xfrm>
          </p:grpSpPr>
          <p:sp>
            <p:nvSpPr>
              <p:cNvPr id="12" name="Freeform 12"/>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3" name="TextBox 13"/>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FRESHMAN</a:t>
              </a:r>
            </a:p>
          </p:txBody>
        </p:sp>
      </p:grpSp>
      <p:grpSp>
        <p:nvGrpSpPr>
          <p:cNvPr id="14" name="Group 14"/>
          <p:cNvGrpSpPr/>
          <p:nvPr/>
        </p:nvGrpSpPr>
        <p:grpSpPr>
          <a:xfrm>
            <a:off x="5376672" y="6900542"/>
            <a:ext cx="3279809" cy="649380"/>
            <a:chOff x="0" y="0"/>
            <a:chExt cx="4373079" cy="865840"/>
          </a:xfrm>
        </p:grpSpPr>
        <p:grpSp>
          <p:nvGrpSpPr>
            <p:cNvPr id="15" name="Group 15"/>
            <p:cNvGrpSpPr/>
            <p:nvPr/>
          </p:nvGrpSpPr>
          <p:grpSpPr>
            <a:xfrm rot="-5400000">
              <a:off x="1753620" y="-1753620"/>
              <a:ext cx="865840" cy="4373079"/>
              <a:chOff x="0" y="0"/>
              <a:chExt cx="4797613" cy="24231203"/>
            </a:xfrm>
          </p:grpSpPr>
          <p:sp>
            <p:nvSpPr>
              <p:cNvPr id="16" name="Freeform 16"/>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7" name="TextBox 17"/>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JUNIOR VARSITY</a:t>
              </a:r>
            </a:p>
          </p:txBody>
        </p:sp>
      </p:grpSp>
      <p:grpSp>
        <p:nvGrpSpPr>
          <p:cNvPr id="18" name="Group 18"/>
          <p:cNvGrpSpPr/>
          <p:nvPr/>
        </p:nvGrpSpPr>
        <p:grpSpPr>
          <a:xfrm>
            <a:off x="9858074" y="6900542"/>
            <a:ext cx="3279809" cy="649380"/>
            <a:chOff x="0" y="0"/>
            <a:chExt cx="4373079" cy="865840"/>
          </a:xfrm>
        </p:grpSpPr>
        <p:grpSp>
          <p:nvGrpSpPr>
            <p:cNvPr id="19" name="Group 19"/>
            <p:cNvGrpSpPr/>
            <p:nvPr/>
          </p:nvGrpSpPr>
          <p:grpSpPr>
            <a:xfrm rot="-5400000">
              <a:off x="1753620" y="-1753620"/>
              <a:ext cx="865840" cy="4373079"/>
              <a:chOff x="0" y="0"/>
              <a:chExt cx="4797613" cy="24231203"/>
            </a:xfrm>
          </p:grpSpPr>
          <p:sp>
            <p:nvSpPr>
              <p:cNvPr id="20" name="Freeform 20"/>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1" name="TextBox 21"/>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VARSITY</a:t>
              </a:r>
            </a:p>
          </p:txBody>
        </p:sp>
      </p:grpSp>
      <p:grpSp>
        <p:nvGrpSpPr>
          <p:cNvPr id="22" name="Group 22"/>
          <p:cNvGrpSpPr/>
          <p:nvPr/>
        </p:nvGrpSpPr>
        <p:grpSpPr>
          <a:xfrm>
            <a:off x="14338874" y="6900542"/>
            <a:ext cx="3279809" cy="649380"/>
            <a:chOff x="0" y="0"/>
            <a:chExt cx="4373079" cy="865840"/>
          </a:xfrm>
        </p:grpSpPr>
        <p:grpSp>
          <p:nvGrpSpPr>
            <p:cNvPr id="23" name="Group 23"/>
            <p:cNvGrpSpPr/>
            <p:nvPr/>
          </p:nvGrpSpPr>
          <p:grpSpPr>
            <a:xfrm rot="-5400000">
              <a:off x="1753620" y="-1753620"/>
              <a:ext cx="865840" cy="4373079"/>
              <a:chOff x="0" y="0"/>
              <a:chExt cx="4797613" cy="24231203"/>
            </a:xfrm>
          </p:grpSpPr>
          <p:sp>
            <p:nvSpPr>
              <p:cNvPr id="24" name="Freeform 24"/>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5" name="TextBox 25"/>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PRO</a:t>
              </a:r>
            </a:p>
          </p:txBody>
        </p:sp>
      </p:grpSp>
      <p:sp>
        <p:nvSpPr>
          <p:cNvPr id="26" name="TextBox 26"/>
          <p:cNvSpPr txBox="1"/>
          <p:nvPr/>
        </p:nvSpPr>
        <p:spPr>
          <a:xfrm>
            <a:off x="786215" y="7711363"/>
            <a:ext cx="3662227"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Estimator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Sales Associate</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Inside Sales Representative</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Junior Account Manager</a:t>
            </a:r>
          </a:p>
        </p:txBody>
      </p:sp>
      <p:sp>
        <p:nvSpPr>
          <p:cNvPr id="27" name="TextBox 27"/>
          <p:cNvSpPr txBox="1"/>
          <p:nvPr/>
        </p:nvSpPr>
        <p:spPr>
          <a:xfrm>
            <a:off x="5266413" y="7711363"/>
            <a:ext cx="3500327"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Sales Engineer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Account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Sales Specialist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Business Development Representative</a:t>
            </a:r>
          </a:p>
        </p:txBody>
      </p:sp>
      <p:sp>
        <p:nvSpPr>
          <p:cNvPr id="28" name="TextBox 28"/>
          <p:cNvSpPr txBox="1"/>
          <p:nvPr/>
        </p:nvSpPr>
        <p:spPr>
          <a:xfrm>
            <a:off x="9746611" y="7710488"/>
            <a:ext cx="3969389" cy="2212722"/>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Technical Account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Sales Manager/Director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Strategic Sales Director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Business Development Manager/Director</a:t>
            </a:r>
          </a:p>
        </p:txBody>
      </p:sp>
      <p:sp>
        <p:nvSpPr>
          <p:cNvPr id="29" name="TextBox 29"/>
          <p:cNvSpPr txBox="1"/>
          <p:nvPr/>
        </p:nvSpPr>
        <p:spPr>
          <a:xfrm>
            <a:off x="14229171" y="7710488"/>
            <a:ext cx="3499772"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Sales Executive</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VP/SVP Sales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VP/SVP Business Development </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Title</a:t>
            </a:r>
          </a:p>
        </p:txBody>
      </p:sp>
      <p:sp>
        <p:nvSpPr>
          <p:cNvPr id="30" name="TextBox 30"/>
          <p:cNvSpPr txBox="1"/>
          <p:nvPr/>
        </p:nvSpPr>
        <p:spPr>
          <a:xfrm>
            <a:off x="611302" y="592137"/>
            <a:ext cx="16828900" cy="815975"/>
          </a:xfrm>
          <a:prstGeom prst="rect">
            <a:avLst/>
          </a:prstGeom>
        </p:spPr>
        <p:txBody>
          <a:bodyPr lIns="0" tIns="0" rIns="0" bIns="0" rtlCol="0" anchor="t">
            <a:spAutoFit/>
          </a:bodyPr>
          <a:lstStyle/>
          <a:p>
            <a:pPr algn="l">
              <a:lnSpc>
                <a:spcPts val="5500"/>
              </a:lnSpc>
            </a:pPr>
            <a:r>
              <a:rPr lang="en-US" sz="5000" b="1">
                <a:solidFill>
                  <a:srgbClr val="002147"/>
                </a:solidFill>
                <a:latin typeface="Univers Bold"/>
                <a:ea typeface="Univers Bold"/>
                <a:cs typeface="Univers Bold"/>
                <a:sym typeface="Univers Bold"/>
              </a:rPr>
              <a:t>TECHNICAL SALES &amp; SUPPORT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99440" y="3798440"/>
            <a:ext cx="6311013" cy="6666107"/>
            <a:chOff x="0" y="0"/>
            <a:chExt cx="26980979" cy="28499083"/>
          </a:xfrm>
        </p:grpSpPr>
        <p:sp>
          <p:nvSpPr>
            <p:cNvPr id="3" name="Freeform 3"/>
            <p:cNvSpPr/>
            <p:nvPr/>
          </p:nvSpPr>
          <p:spPr>
            <a:xfrm>
              <a:off x="0" y="0"/>
              <a:ext cx="26980979" cy="28499082"/>
            </a:xfrm>
            <a:custGeom>
              <a:avLst/>
              <a:gdLst/>
              <a:ahLst/>
              <a:cxnLst/>
              <a:rect l="l" t="t" r="r" b="b"/>
              <a:pathLst>
                <a:path w="26980979" h="28499082">
                  <a:moveTo>
                    <a:pt x="0" y="0"/>
                  </a:moveTo>
                  <a:lnTo>
                    <a:pt x="26980979" y="0"/>
                  </a:lnTo>
                  <a:lnTo>
                    <a:pt x="26980979" y="28499082"/>
                  </a:lnTo>
                  <a:lnTo>
                    <a:pt x="0" y="28499082"/>
                  </a:lnTo>
                  <a:close/>
                </a:path>
              </a:pathLst>
            </a:custGeom>
            <a:solidFill>
              <a:srgbClr val="002147"/>
            </a:solidFill>
          </p:spPr>
          <p:txBody>
            <a:bodyPr/>
            <a:lstStyle/>
            <a:p>
              <a:endParaRPr lang="en-US"/>
            </a:p>
          </p:txBody>
        </p:sp>
      </p:grpSp>
      <p:grpSp>
        <p:nvGrpSpPr>
          <p:cNvPr id="4" name="Group 4"/>
          <p:cNvGrpSpPr/>
          <p:nvPr/>
        </p:nvGrpSpPr>
        <p:grpSpPr>
          <a:xfrm>
            <a:off x="10230542" y="1028700"/>
            <a:ext cx="7028758" cy="7516244"/>
            <a:chOff x="0" y="0"/>
            <a:chExt cx="9371677" cy="10021659"/>
          </a:xfrm>
        </p:grpSpPr>
        <p:pic>
          <p:nvPicPr>
            <p:cNvPr id="5" name="Picture 5"/>
            <p:cNvPicPr>
              <a:picLocks noChangeAspect="1"/>
            </p:cNvPicPr>
            <p:nvPr/>
          </p:nvPicPr>
          <p:blipFill>
            <a:blip r:embed="rId2"/>
            <a:srcRect l="18848" r="18848"/>
            <a:stretch>
              <a:fillRect/>
            </a:stretch>
          </p:blipFill>
          <p:spPr>
            <a:xfrm>
              <a:off x="0" y="0"/>
              <a:ext cx="9371677" cy="10021659"/>
            </a:xfrm>
            <a:prstGeom prst="rect">
              <a:avLst/>
            </a:prstGeom>
          </p:spPr>
        </p:pic>
      </p:grpSp>
      <p:grpSp>
        <p:nvGrpSpPr>
          <p:cNvPr id="6" name="Group 6"/>
          <p:cNvGrpSpPr/>
          <p:nvPr/>
        </p:nvGrpSpPr>
        <p:grpSpPr>
          <a:xfrm>
            <a:off x="9592367" y="3071653"/>
            <a:ext cx="951838" cy="9518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3A"/>
            </a:solidFill>
          </p:spPr>
          <p:txBody>
            <a:bodyPr/>
            <a:lstStyle/>
            <a:p>
              <a:endParaRPr lang="en-US"/>
            </a:p>
          </p:txBody>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grpSp>
        <p:nvGrpSpPr>
          <p:cNvPr id="9" name="Group 9"/>
          <p:cNvGrpSpPr/>
          <p:nvPr/>
        </p:nvGrpSpPr>
        <p:grpSpPr>
          <a:xfrm rot="-5400000">
            <a:off x="1892431" y="8186635"/>
            <a:ext cx="1267581" cy="1332948"/>
            <a:chOff x="0" y="0"/>
            <a:chExt cx="7175281" cy="7545295"/>
          </a:xfrm>
        </p:grpSpPr>
        <p:sp>
          <p:nvSpPr>
            <p:cNvPr id="10" name="Freeform 10"/>
            <p:cNvSpPr/>
            <p:nvPr/>
          </p:nvSpPr>
          <p:spPr>
            <a:xfrm>
              <a:off x="0" y="0"/>
              <a:ext cx="7175281" cy="7545294"/>
            </a:xfrm>
            <a:custGeom>
              <a:avLst/>
              <a:gdLst/>
              <a:ahLst/>
              <a:cxnLst/>
              <a:rect l="l" t="t" r="r" b="b"/>
              <a:pathLst>
                <a:path w="7175281" h="7545294">
                  <a:moveTo>
                    <a:pt x="0" y="0"/>
                  </a:moveTo>
                  <a:lnTo>
                    <a:pt x="7175281" y="0"/>
                  </a:lnTo>
                  <a:lnTo>
                    <a:pt x="7175281" y="7545294"/>
                  </a:lnTo>
                  <a:lnTo>
                    <a:pt x="0" y="7545294"/>
                  </a:lnTo>
                  <a:close/>
                </a:path>
              </a:pathLst>
            </a:custGeom>
            <a:solidFill>
              <a:srgbClr val="3A3A3A"/>
            </a:solidFill>
          </p:spPr>
          <p:txBody>
            <a:bodyPr/>
            <a:lstStyle/>
            <a:p>
              <a:endParaRPr lang="en-US"/>
            </a:p>
          </p:txBody>
        </p:sp>
      </p:grpSp>
      <p:sp>
        <p:nvSpPr>
          <p:cNvPr id="11" name="Freeform 11"/>
          <p:cNvSpPr/>
          <p:nvPr/>
        </p:nvSpPr>
        <p:spPr>
          <a:xfrm rot="1558984">
            <a:off x="2081590" y="8593489"/>
            <a:ext cx="1056972" cy="519238"/>
          </a:xfrm>
          <a:custGeom>
            <a:avLst/>
            <a:gdLst/>
            <a:ahLst/>
            <a:cxnLst/>
            <a:rect l="l" t="t" r="r" b="b"/>
            <a:pathLst>
              <a:path w="1056972" h="519238">
                <a:moveTo>
                  <a:pt x="0" y="0"/>
                </a:moveTo>
                <a:lnTo>
                  <a:pt x="1056973" y="0"/>
                </a:lnTo>
                <a:lnTo>
                  <a:pt x="1056973" y="519238"/>
                </a:lnTo>
                <a:lnTo>
                  <a:pt x="0" y="519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859747" y="800100"/>
            <a:ext cx="7493174" cy="1353447"/>
          </a:xfrm>
          <a:prstGeom prst="rect">
            <a:avLst/>
          </a:prstGeom>
        </p:spPr>
        <p:txBody>
          <a:bodyPr lIns="0" tIns="0" rIns="0" bIns="0" rtlCol="0" anchor="t">
            <a:spAutoFit/>
          </a:bodyPr>
          <a:lstStyle/>
          <a:p>
            <a:pPr algn="l">
              <a:lnSpc>
                <a:spcPts val="4500"/>
              </a:lnSpc>
            </a:pPr>
            <a:r>
              <a:rPr lang="en-US" sz="6000" b="1" dirty="0">
                <a:solidFill>
                  <a:srgbClr val="002147"/>
                </a:solidFill>
                <a:latin typeface="Univers Bold"/>
                <a:ea typeface="Univers Bold"/>
                <a:cs typeface="Univers Bold"/>
                <a:sym typeface="Univers Bold"/>
              </a:rPr>
              <a:t>ABOUT THE FIELD</a:t>
            </a:r>
          </a:p>
          <a:p>
            <a:pPr algn="l">
              <a:lnSpc>
                <a:spcPts val="6600"/>
              </a:lnSpc>
            </a:pPr>
            <a:r>
              <a:rPr lang="en-US" sz="4000" b="1" dirty="0">
                <a:solidFill>
                  <a:srgbClr val="002147"/>
                </a:solidFill>
                <a:latin typeface="Univers Bold"/>
                <a:ea typeface="Univers Bold"/>
                <a:cs typeface="Univers Bold"/>
                <a:sym typeface="Univers Bold"/>
              </a:rPr>
              <a:t>(Technical Sales &amp; Support)</a:t>
            </a:r>
          </a:p>
        </p:txBody>
      </p:sp>
      <p:sp>
        <p:nvSpPr>
          <p:cNvPr id="14" name="TextBox 14"/>
          <p:cNvSpPr txBox="1"/>
          <p:nvPr/>
        </p:nvSpPr>
        <p:spPr>
          <a:xfrm>
            <a:off x="3384589" y="8642088"/>
            <a:ext cx="7956238" cy="1461939"/>
          </a:xfrm>
          <a:prstGeom prst="rect">
            <a:avLst/>
          </a:prstGeom>
        </p:spPr>
        <p:txBody>
          <a:bodyPr wrap="square" lIns="0" tIns="0" rIns="0" bIns="0" rtlCol="0" anchor="t">
            <a:spAutoFit/>
          </a:bodyPr>
          <a:lstStyle/>
          <a:p>
            <a:pPr algn="l">
              <a:lnSpc>
                <a:spcPts val="2940"/>
              </a:lnSpc>
            </a:pPr>
            <a:r>
              <a:rPr lang="en-US" sz="2100" dirty="0">
                <a:solidFill>
                  <a:srgbClr val="002147"/>
                </a:solidFill>
                <a:latin typeface="Roboto"/>
                <a:ea typeface="Roboto"/>
                <a:cs typeface="Roboto"/>
                <a:sym typeface="Roboto"/>
              </a:rPr>
              <a:t>Technical sales roles have advancement opportunities in sales but also customer success, training, field service and possibly engineering or product development depending on interests and aptitude.  </a:t>
            </a:r>
          </a:p>
        </p:txBody>
      </p:sp>
      <p:sp>
        <p:nvSpPr>
          <p:cNvPr id="15" name="TextBox 15"/>
          <p:cNvSpPr txBox="1"/>
          <p:nvPr/>
        </p:nvSpPr>
        <p:spPr>
          <a:xfrm>
            <a:off x="3384589" y="8219318"/>
            <a:ext cx="6184751" cy="359073"/>
          </a:xfrm>
          <a:prstGeom prst="rect">
            <a:avLst/>
          </a:prstGeom>
        </p:spPr>
        <p:txBody>
          <a:bodyPr wrap="square" lIns="0" tIns="0" rIns="0" bIns="0" rtlCol="0" anchor="t">
            <a:spAutoFit/>
          </a:bodyPr>
          <a:lstStyle/>
          <a:p>
            <a:pPr algn="l">
              <a:lnSpc>
                <a:spcPts val="2750"/>
              </a:lnSpc>
            </a:pPr>
            <a:r>
              <a:rPr lang="en-US" sz="2500" b="1" dirty="0">
                <a:solidFill>
                  <a:srgbClr val="002147"/>
                </a:solidFill>
                <a:latin typeface="Univers Heavy"/>
                <a:ea typeface="Univers Heavy"/>
                <a:cs typeface="Univers Heavy"/>
                <a:sym typeface="Univers Heavy"/>
              </a:rPr>
              <a:t>ADVANCEMENT OPPORTUNITIES</a:t>
            </a:r>
          </a:p>
        </p:txBody>
      </p:sp>
      <p:sp>
        <p:nvSpPr>
          <p:cNvPr id="16" name="TextBox 13">
            <a:extLst>
              <a:ext uri="{FF2B5EF4-FFF2-40B4-BE49-F238E27FC236}">
                <a16:creationId xmlns:a16="http://schemas.microsoft.com/office/drawing/2014/main" id="{2EF6206D-F73D-10EB-AC79-7C224A4D41DA}"/>
              </a:ext>
            </a:extLst>
          </p:cNvPr>
          <p:cNvSpPr txBox="1"/>
          <p:nvPr/>
        </p:nvSpPr>
        <p:spPr>
          <a:xfrm>
            <a:off x="1859748" y="2453533"/>
            <a:ext cx="7732620" cy="6091411"/>
          </a:xfrm>
          <a:prstGeom prst="rect">
            <a:avLst/>
          </a:prstGeom>
        </p:spPr>
        <p:txBody>
          <a:bodyPr wrap="square" lIns="0" tIns="0" rIns="0" bIns="0" rtlCol="0" anchor="t">
            <a:spAutoFit/>
          </a:bodyPr>
          <a:lstStyle/>
          <a:p>
            <a:pPr marL="342900" indent="-342900" algn="l">
              <a:lnSpc>
                <a:spcPts val="2940"/>
              </a:lnSpc>
              <a:buFont typeface="Wingdings" panose="05000000000000000000" pitchFamily="2" charset="2"/>
              <a:buChar char="q"/>
            </a:pPr>
            <a:r>
              <a:rPr lang="en-US" sz="2100" b="1" dirty="0">
                <a:solidFill>
                  <a:srgbClr val="002147"/>
                </a:solidFill>
                <a:latin typeface="Roboto"/>
                <a:ea typeface="Roboto"/>
                <a:cs typeface="Roboto"/>
                <a:sym typeface="Roboto"/>
              </a:rPr>
              <a:t>Salary Potential: </a:t>
            </a:r>
            <a:r>
              <a:rPr lang="en-US" sz="2100" dirty="0">
                <a:solidFill>
                  <a:srgbClr val="002147"/>
                </a:solidFill>
                <a:latin typeface="Roboto"/>
                <a:ea typeface="Roboto"/>
                <a:cs typeface="Roboto"/>
                <a:sym typeface="Roboto"/>
              </a:rPr>
              <a:t>$40,000 to $100,000 (plus commission and bonuses) with more senior positions having an earning potential of $120,000+.</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Work-Life Balance: </a:t>
            </a:r>
            <a:r>
              <a:rPr lang="en-US" sz="2100" dirty="0">
                <a:solidFill>
                  <a:srgbClr val="002147"/>
                </a:solidFill>
                <a:latin typeface="Roboto"/>
                <a:ea typeface="Roboto"/>
                <a:cs typeface="Roboto"/>
                <a:sym typeface="Roboto"/>
              </a:rPr>
              <a:t>The working hours and travel requirements for sales roles can vary based on the company, the territory covered, and specific customer needs and locations.</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Requirements:  </a:t>
            </a:r>
            <a:r>
              <a:rPr lang="en-US" sz="2100" dirty="0">
                <a:solidFill>
                  <a:srgbClr val="002147"/>
                </a:solidFill>
                <a:latin typeface="Roboto"/>
                <a:ea typeface="Roboto"/>
                <a:cs typeface="Roboto"/>
                <a:sym typeface="Roboto"/>
              </a:rPr>
              <a:t>Educational and on-the-job experience requirements vary by role. Associate’s or bachelor’s degree is typical. Strong communication, problem solving abilities and a  customer service mindset are essential. </a:t>
            </a:r>
          </a:p>
          <a:p>
            <a:pPr algn="l">
              <a:lnSpc>
                <a:spcPts val="2940"/>
              </a:lnSpc>
              <a:spcBef>
                <a:spcPts val="600"/>
              </a:spcBef>
              <a:spcAft>
                <a:spcPts val="600"/>
              </a:spcAft>
            </a:pPr>
            <a:r>
              <a:rPr lang="en-US" sz="2100" dirty="0">
                <a:solidFill>
                  <a:srgbClr val="002147"/>
                </a:solidFill>
                <a:latin typeface="Roboto"/>
                <a:ea typeface="Roboto"/>
                <a:cs typeface="Roboto"/>
                <a:sym typeface="Roboto"/>
              </a:rPr>
              <a:t>Reference the </a:t>
            </a:r>
            <a:r>
              <a:rPr lang="en-US" sz="2100" dirty="0">
                <a:solidFill>
                  <a:srgbClr val="002147"/>
                </a:solidFill>
                <a:latin typeface="Roboto"/>
                <a:ea typeface="Roboto"/>
                <a:cs typeface="Roboto"/>
                <a:sym typeface="Roboto"/>
                <a:hlinkClick r:id="rId5"/>
              </a:rPr>
              <a:t>SIA Security Industry Career’s Guide</a:t>
            </a:r>
            <a:r>
              <a:rPr lang="en-US" sz="2100" dirty="0">
                <a:solidFill>
                  <a:srgbClr val="002147"/>
                </a:solidFill>
                <a:latin typeface="Roboto"/>
                <a:ea typeface="Roboto"/>
                <a:cs typeface="Roboto"/>
                <a:sym typeface="Roboto"/>
              </a:rPr>
              <a:t> for a more comprehensive breakdown of specific roles, responsibilities and benefits. </a:t>
            </a:r>
          </a:p>
          <a:p>
            <a:pPr marL="342900" indent="-342900" algn="l">
              <a:lnSpc>
                <a:spcPts val="2940"/>
              </a:lnSpc>
              <a:spcBef>
                <a:spcPts val="600"/>
              </a:spcBef>
              <a:spcAft>
                <a:spcPts val="600"/>
              </a:spcAft>
              <a:buFont typeface="Wingdings" panose="05000000000000000000" pitchFamily="2" charset="2"/>
              <a:buChar char="q"/>
            </a:pPr>
            <a:endParaRPr lang="en-US" sz="2100" dirty="0">
              <a:solidFill>
                <a:srgbClr val="002147"/>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47219" y="1213944"/>
            <a:ext cx="4525837" cy="13620275"/>
            <a:chOff x="0" y="0"/>
            <a:chExt cx="19348958" cy="58229695"/>
          </a:xfrm>
        </p:grpSpPr>
        <p:sp>
          <p:nvSpPr>
            <p:cNvPr id="3" name="Freeform 3"/>
            <p:cNvSpPr/>
            <p:nvPr/>
          </p:nvSpPr>
          <p:spPr>
            <a:xfrm>
              <a:off x="0" y="0"/>
              <a:ext cx="19348958" cy="58229692"/>
            </a:xfrm>
            <a:custGeom>
              <a:avLst/>
              <a:gdLst/>
              <a:ahLst/>
              <a:cxnLst/>
              <a:rect l="l" t="t" r="r" b="b"/>
              <a:pathLst>
                <a:path w="19348958" h="58229692">
                  <a:moveTo>
                    <a:pt x="0" y="0"/>
                  </a:moveTo>
                  <a:lnTo>
                    <a:pt x="19348958" y="0"/>
                  </a:lnTo>
                  <a:lnTo>
                    <a:pt x="19348958" y="58229692"/>
                  </a:lnTo>
                  <a:lnTo>
                    <a:pt x="0" y="58229692"/>
                  </a:lnTo>
                  <a:close/>
                </a:path>
              </a:pathLst>
            </a:custGeom>
            <a:solidFill>
              <a:srgbClr val="2E924E"/>
            </a:solidFill>
          </p:spPr>
          <p:txBody>
            <a:bodyPr/>
            <a:lstStyle/>
            <a:p>
              <a:endParaRPr lang="en-US"/>
            </a:p>
          </p:txBody>
        </p:sp>
      </p:grpSp>
      <p:grpSp>
        <p:nvGrpSpPr>
          <p:cNvPr id="4" name="Group 4"/>
          <p:cNvGrpSpPr/>
          <p:nvPr/>
        </p:nvGrpSpPr>
        <p:grpSpPr>
          <a:xfrm>
            <a:off x="9731296" y="0"/>
            <a:ext cx="6889829" cy="5761163"/>
            <a:chOff x="0" y="0"/>
            <a:chExt cx="9186438" cy="7681550"/>
          </a:xfrm>
        </p:grpSpPr>
        <p:pic>
          <p:nvPicPr>
            <p:cNvPr id="5" name="Picture 5"/>
            <p:cNvPicPr>
              <a:picLocks noChangeAspect="1"/>
            </p:cNvPicPr>
            <p:nvPr/>
          </p:nvPicPr>
          <p:blipFill>
            <a:blip r:embed="rId2"/>
            <a:srcRect l="7328" t="9276" r="33270" b="16171"/>
            <a:stretch>
              <a:fillRect/>
            </a:stretch>
          </p:blipFill>
          <p:spPr>
            <a:xfrm>
              <a:off x="0" y="0"/>
              <a:ext cx="9186438" cy="7681550"/>
            </a:xfrm>
            <a:prstGeom prst="rect">
              <a:avLst/>
            </a:prstGeom>
          </p:spPr>
        </p:pic>
      </p:grpSp>
      <p:grpSp>
        <p:nvGrpSpPr>
          <p:cNvPr id="6" name="Group 6"/>
          <p:cNvGrpSpPr/>
          <p:nvPr/>
        </p:nvGrpSpPr>
        <p:grpSpPr>
          <a:xfrm rot="-5400000">
            <a:off x="11427642" y="4064817"/>
            <a:ext cx="3497137" cy="6889829"/>
            <a:chOff x="0" y="0"/>
            <a:chExt cx="14951037" cy="29455545"/>
          </a:xfrm>
        </p:grpSpPr>
        <p:sp>
          <p:nvSpPr>
            <p:cNvPr id="7" name="Freeform 7"/>
            <p:cNvSpPr/>
            <p:nvPr/>
          </p:nvSpPr>
          <p:spPr>
            <a:xfrm>
              <a:off x="0" y="0"/>
              <a:ext cx="14951038" cy="29455545"/>
            </a:xfrm>
            <a:custGeom>
              <a:avLst/>
              <a:gdLst/>
              <a:ahLst/>
              <a:cxnLst/>
              <a:rect l="l" t="t" r="r" b="b"/>
              <a:pathLst>
                <a:path w="14951038" h="29455545">
                  <a:moveTo>
                    <a:pt x="0" y="0"/>
                  </a:moveTo>
                  <a:lnTo>
                    <a:pt x="14951038" y="0"/>
                  </a:lnTo>
                  <a:lnTo>
                    <a:pt x="14951038" y="29455545"/>
                  </a:lnTo>
                  <a:lnTo>
                    <a:pt x="0" y="29455545"/>
                  </a:lnTo>
                  <a:close/>
                </a:path>
              </a:pathLst>
            </a:custGeom>
            <a:solidFill>
              <a:srgbClr val="002147"/>
            </a:solidFill>
          </p:spPr>
          <p:txBody>
            <a:bodyPr/>
            <a:lstStyle/>
            <a:p>
              <a:endParaRPr lang="en-US"/>
            </a:p>
          </p:txBody>
        </p:sp>
      </p:grpSp>
      <p:grpSp>
        <p:nvGrpSpPr>
          <p:cNvPr id="8" name="Group 8"/>
          <p:cNvGrpSpPr/>
          <p:nvPr/>
        </p:nvGrpSpPr>
        <p:grpSpPr>
          <a:xfrm>
            <a:off x="15982950" y="2242406"/>
            <a:ext cx="1276350" cy="12763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147"/>
            </a:solidFill>
          </p:spPr>
          <p:txBody>
            <a:bodyPr/>
            <a:lstStyle/>
            <a:p>
              <a:endParaRPr lang="en-US"/>
            </a:p>
          </p:txBody>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11" name="AutoShape 11"/>
          <p:cNvSpPr/>
          <p:nvPr/>
        </p:nvSpPr>
        <p:spPr>
          <a:xfrm>
            <a:off x="11685667" y="7170035"/>
            <a:ext cx="3320220" cy="0"/>
          </a:xfrm>
          <a:prstGeom prst="line">
            <a:avLst/>
          </a:prstGeom>
          <a:ln w="190500" cap="flat">
            <a:solidFill>
              <a:srgbClr val="56B6C3">
                <a:alpha val="60000"/>
              </a:srgbClr>
            </a:solidFill>
            <a:prstDash val="solid"/>
            <a:headEnd type="none" w="sm" len="sm"/>
            <a:tailEnd type="none" w="sm" len="sm"/>
          </a:ln>
        </p:spPr>
        <p:txBody>
          <a:bodyPr/>
          <a:lstStyle/>
          <a:p>
            <a:endParaRPr lang="en-US"/>
          </a:p>
        </p:txBody>
      </p:sp>
      <p:sp>
        <p:nvSpPr>
          <p:cNvPr id="12" name="AutoShape 12"/>
          <p:cNvSpPr/>
          <p:nvPr/>
        </p:nvSpPr>
        <p:spPr>
          <a:xfrm>
            <a:off x="11685667" y="7788814"/>
            <a:ext cx="3320220" cy="0"/>
          </a:xfrm>
          <a:prstGeom prst="line">
            <a:avLst/>
          </a:prstGeom>
          <a:ln w="190500" cap="flat">
            <a:solidFill>
              <a:srgbClr val="56B6C3">
                <a:alpha val="60000"/>
              </a:srgbClr>
            </a:solidFill>
            <a:prstDash val="solid"/>
            <a:headEnd type="none" w="sm" len="sm"/>
            <a:tailEnd type="none" w="sm" len="sm"/>
          </a:ln>
        </p:spPr>
        <p:txBody>
          <a:bodyPr/>
          <a:lstStyle/>
          <a:p>
            <a:endParaRPr lang="en-US"/>
          </a:p>
        </p:txBody>
      </p:sp>
      <p:sp>
        <p:nvSpPr>
          <p:cNvPr id="13" name="AutoShape 13"/>
          <p:cNvSpPr/>
          <p:nvPr/>
        </p:nvSpPr>
        <p:spPr>
          <a:xfrm>
            <a:off x="11685667" y="7170035"/>
            <a:ext cx="2841306" cy="0"/>
          </a:xfrm>
          <a:prstGeom prst="line">
            <a:avLst/>
          </a:prstGeom>
          <a:ln w="190500" cap="flat">
            <a:solidFill>
              <a:srgbClr val="56B6C3"/>
            </a:solidFill>
            <a:prstDash val="solid"/>
            <a:headEnd type="none" w="sm" len="sm"/>
            <a:tailEnd type="none" w="sm" len="sm"/>
          </a:ln>
        </p:spPr>
        <p:txBody>
          <a:bodyPr/>
          <a:lstStyle/>
          <a:p>
            <a:endParaRPr lang="en-US"/>
          </a:p>
        </p:txBody>
      </p:sp>
      <p:sp>
        <p:nvSpPr>
          <p:cNvPr id="14" name="AutoShape 14"/>
          <p:cNvSpPr/>
          <p:nvPr/>
        </p:nvSpPr>
        <p:spPr>
          <a:xfrm>
            <a:off x="11685667" y="7788814"/>
            <a:ext cx="2643398" cy="0"/>
          </a:xfrm>
          <a:prstGeom prst="line">
            <a:avLst/>
          </a:prstGeom>
          <a:ln w="190500" cap="flat">
            <a:solidFill>
              <a:srgbClr val="56B6C3"/>
            </a:solidFill>
            <a:prstDash val="solid"/>
            <a:headEnd type="none" w="sm" len="sm"/>
            <a:tailEnd type="none" w="sm" len="sm"/>
          </a:ln>
        </p:spPr>
        <p:txBody>
          <a:bodyPr/>
          <a:lstStyle/>
          <a:p>
            <a:endParaRPr lang="en-US"/>
          </a:p>
        </p:txBody>
      </p:sp>
      <p:sp>
        <p:nvSpPr>
          <p:cNvPr id="15" name="AutoShape 15"/>
          <p:cNvSpPr/>
          <p:nvPr/>
        </p:nvSpPr>
        <p:spPr>
          <a:xfrm>
            <a:off x="11685667" y="8407593"/>
            <a:ext cx="3320220" cy="0"/>
          </a:xfrm>
          <a:prstGeom prst="line">
            <a:avLst/>
          </a:prstGeom>
          <a:ln w="190500" cap="flat">
            <a:solidFill>
              <a:srgbClr val="56B6C3">
                <a:alpha val="60000"/>
              </a:srgbClr>
            </a:solidFill>
            <a:prstDash val="solid"/>
            <a:headEnd type="none" w="sm" len="sm"/>
            <a:tailEnd type="none" w="sm" len="sm"/>
          </a:ln>
        </p:spPr>
        <p:txBody>
          <a:bodyPr/>
          <a:lstStyle/>
          <a:p>
            <a:endParaRPr lang="en-US"/>
          </a:p>
        </p:txBody>
      </p:sp>
      <p:sp>
        <p:nvSpPr>
          <p:cNvPr id="16" name="AutoShape 16"/>
          <p:cNvSpPr/>
          <p:nvPr/>
        </p:nvSpPr>
        <p:spPr>
          <a:xfrm>
            <a:off x="11685667" y="8407593"/>
            <a:ext cx="2841306" cy="0"/>
          </a:xfrm>
          <a:prstGeom prst="line">
            <a:avLst/>
          </a:prstGeom>
          <a:ln w="190500" cap="flat">
            <a:solidFill>
              <a:srgbClr val="56B6C3"/>
            </a:solidFill>
            <a:prstDash val="solid"/>
            <a:headEnd type="none" w="sm" len="sm"/>
            <a:tailEnd type="none" w="sm" len="sm"/>
          </a:ln>
        </p:spPr>
        <p:txBody>
          <a:bodyPr/>
          <a:lstStyle/>
          <a:p>
            <a:endParaRPr lang="en-US"/>
          </a:p>
        </p:txBody>
      </p:sp>
      <p:sp>
        <p:nvSpPr>
          <p:cNvPr id="17" name="Freeform 17"/>
          <p:cNvSpPr/>
          <p:nvPr/>
        </p:nvSpPr>
        <p:spPr>
          <a:xfrm>
            <a:off x="16362070" y="2561745"/>
            <a:ext cx="518109" cy="637673"/>
          </a:xfrm>
          <a:custGeom>
            <a:avLst/>
            <a:gdLst/>
            <a:ahLst/>
            <a:cxnLst/>
            <a:rect l="l" t="t" r="r" b="b"/>
            <a:pathLst>
              <a:path w="518109" h="637673">
                <a:moveTo>
                  <a:pt x="0" y="0"/>
                </a:moveTo>
                <a:lnTo>
                  <a:pt x="518110" y="0"/>
                </a:lnTo>
                <a:lnTo>
                  <a:pt x="518110" y="637673"/>
                </a:lnTo>
                <a:lnTo>
                  <a:pt x="0" y="6376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584781" y="596951"/>
            <a:ext cx="8603179" cy="847155"/>
          </a:xfrm>
          <a:prstGeom prst="rect">
            <a:avLst/>
          </a:prstGeom>
        </p:spPr>
        <p:txBody>
          <a:bodyPr wrap="square" lIns="0" tIns="0" rIns="0" bIns="0" rtlCol="0" anchor="t">
            <a:spAutoFit/>
          </a:bodyPr>
          <a:lstStyle/>
          <a:p>
            <a:pPr algn="l">
              <a:lnSpc>
                <a:spcPts val="6600"/>
              </a:lnSpc>
            </a:pPr>
            <a:r>
              <a:rPr lang="en-US" sz="6000" b="1" dirty="0">
                <a:solidFill>
                  <a:srgbClr val="002147"/>
                </a:solidFill>
                <a:latin typeface="Univers Heavy"/>
                <a:ea typeface="Univers Heavy"/>
                <a:cs typeface="Univers Heavy"/>
                <a:sym typeface="Univers Heavy"/>
              </a:rPr>
              <a:t>INTERNSHIPS</a:t>
            </a:r>
          </a:p>
        </p:txBody>
      </p:sp>
      <p:sp>
        <p:nvSpPr>
          <p:cNvPr id="21" name="TextBox 21"/>
          <p:cNvSpPr txBox="1"/>
          <p:nvPr/>
        </p:nvSpPr>
        <p:spPr>
          <a:xfrm>
            <a:off x="10086638" y="7023854"/>
            <a:ext cx="1120115" cy="365760"/>
          </a:xfrm>
          <a:prstGeom prst="rect">
            <a:avLst/>
          </a:prstGeom>
        </p:spPr>
        <p:txBody>
          <a:bodyPr lIns="0" tIns="0" rIns="0" bIns="0" rtlCol="0" anchor="t">
            <a:spAutoFit/>
          </a:bodyPr>
          <a:lstStyle/>
          <a:p>
            <a:pPr algn="l">
              <a:lnSpc>
                <a:spcPts val="2940"/>
              </a:lnSpc>
            </a:pPr>
            <a:r>
              <a:rPr lang="en-US" sz="2100" dirty="0">
                <a:solidFill>
                  <a:srgbClr val="73D2DF"/>
                </a:solidFill>
                <a:latin typeface="Roboto"/>
                <a:ea typeface="Roboto"/>
                <a:cs typeface="Roboto"/>
                <a:sym typeface="Roboto"/>
              </a:rPr>
              <a:t>Skills</a:t>
            </a:r>
          </a:p>
        </p:txBody>
      </p:sp>
      <p:sp>
        <p:nvSpPr>
          <p:cNvPr id="22" name="TextBox 22"/>
          <p:cNvSpPr txBox="1"/>
          <p:nvPr/>
        </p:nvSpPr>
        <p:spPr>
          <a:xfrm>
            <a:off x="10089463" y="7590012"/>
            <a:ext cx="1311789" cy="346249"/>
          </a:xfrm>
          <a:prstGeom prst="rect">
            <a:avLst/>
          </a:prstGeom>
        </p:spPr>
        <p:txBody>
          <a:bodyPr wrap="square" lIns="0" tIns="0" rIns="0" bIns="0" rtlCol="0" anchor="t">
            <a:spAutoFit/>
          </a:bodyPr>
          <a:lstStyle/>
          <a:p>
            <a:pPr algn="l">
              <a:lnSpc>
                <a:spcPts val="2940"/>
              </a:lnSpc>
            </a:pPr>
            <a:r>
              <a:rPr lang="en-US" sz="2100" dirty="0">
                <a:solidFill>
                  <a:srgbClr val="73D2DF"/>
                </a:solidFill>
                <a:latin typeface="Roboto"/>
                <a:ea typeface="Roboto"/>
                <a:cs typeface="Roboto"/>
                <a:sym typeface="Roboto"/>
              </a:rPr>
              <a:t>Experience</a:t>
            </a:r>
          </a:p>
        </p:txBody>
      </p:sp>
      <p:sp>
        <p:nvSpPr>
          <p:cNvPr id="23" name="TextBox 23"/>
          <p:cNvSpPr txBox="1"/>
          <p:nvPr/>
        </p:nvSpPr>
        <p:spPr>
          <a:xfrm>
            <a:off x="15302590" y="7039542"/>
            <a:ext cx="804977" cy="365760"/>
          </a:xfrm>
          <a:prstGeom prst="rect">
            <a:avLst/>
          </a:prstGeom>
        </p:spPr>
        <p:txBody>
          <a:bodyPr lIns="0" tIns="0" rIns="0" bIns="0" rtlCol="0" anchor="t">
            <a:spAutoFit/>
          </a:bodyPr>
          <a:lstStyle/>
          <a:p>
            <a:pPr algn="l">
              <a:lnSpc>
                <a:spcPts val="2940"/>
              </a:lnSpc>
            </a:pPr>
            <a:r>
              <a:rPr lang="en-US" sz="2100">
                <a:solidFill>
                  <a:srgbClr val="73D2DF"/>
                </a:solidFill>
                <a:latin typeface="Roboto"/>
                <a:ea typeface="Roboto"/>
                <a:cs typeface="Roboto"/>
                <a:sym typeface="Roboto"/>
              </a:rPr>
              <a:t>90%</a:t>
            </a:r>
          </a:p>
        </p:txBody>
      </p:sp>
      <p:sp>
        <p:nvSpPr>
          <p:cNvPr id="24" name="TextBox 24"/>
          <p:cNvSpPr txBox="1"/>
          <p:nvPr/>
        </p:nvSpPr>
        <p:spPr>
          <a:xfrm>
            <a:off x="15302590" y="7658321"/>
            <a:ext cx="804977" cy="365760"/>
          </a:xfrm>
          <a:prstGeom prst="rect">
            <a:avLst/>
          </a:prstGeom>
        </p:spPr>
        <p:txBody>
          <a:bodyPr lIns="0" tIns="0" rIns="0" bIns="0" rtlCol="0" anchor="t">
            <a:spAutoFit/>
          </a:bodyPr>
          <a:lstStyle/>
          <a:p>
            <a:pPr algn="l">
              <a:lnSpc>
                <a:spcPts val="2940"/>
              </a:lnSpc>
            </a:pPr>
            <a:r>
              <a:rPr lang="en-US" sz="2100">
                <a:solidFill>
                  <a:srgbClr val="73D2DF"/>
                </a:solidFill>
                <a:latin typeface="Roboto"/>
                <a:ea typeface="Roboto"/>
                <a:cs typeface="Roboto"/>
                <a:sym typeface="Roboto"/>
              </a:rPr>
              <a:t>85%</a:t>
            </a:r>
          </a:p>
        </p:txBody>
      </p:sp>
      <p:sp>
        <p:nvSpPr>
          <p:cNvPr id="25" name="TextBox 25"/>
          <p:cNvSpPr txBox="1"/>
          <p:nvPr/>
        </p:nvSpPr>
        <p:spPr>
          <a:xfrm>
            <a:off x="10401884" y="6270344"/>
            <a:ext cx="5151813" cy="403226"/>
          </a:xfrm>
          <a:prstGeom prst="rect">
            <a:avLst/>
          </a:prstGeom>
        </p:spPr>
        <p:txBody>
          <a:bodyPr lIns="0" tIns="0" rIns="0" bIns="0" rtlCol="0" anchor="t">
            <a:spAutoFit/>
          </a:bodyPr>
          <a:lstStyle/>
          <a:p>
            <a:pPr algn="l">
              <a:lnSpc>
                <a:spcPts val="2750"/>
              </a:lnSpc>
            </a:pPr>
            <a:r>
              <a:rPr lang="en-US" sz="2500" b="1">
                <a:solidFill>
                  <a:srgbClr val="73D2DF"/>
                </a:solidFill>
                <a:latin typeface="Univers Heavy"/>
                <a:ea typeface="Univers Heavy"/>
                <a:cs typeface="Univers Heavy"/>
                <a:sym typeface="Univers Heavy"/>
              </a:rPr>
              <a:t>MARIANA NATANDI</a:t>
            </a:r>
          </a:p>
        </p:txBody>
      </p:sp>
      <p:sp>
        <p:nvSpPr>
          <p:cNvPr id="26" name="TextBox 26"/>
          <p:cNvSpPr txBox="1"/>
          <p:nvPr/>
        </p:nvSpPr>
        <p:spPr>
          <a:xfrm>
            <a:off x="10086638" y="8224713"/>
            <a:ext cx="1120115" cy="346249"/>
          </a:xfrm>
          <a:prstGeom prst="rect">
            <a:avLst/>
          </a:prstGeom>
        </p:spPr>
        <p:txBody>
          <a:bodyPr lIns="0" tIns="0" rIns="0" bIns="0" rtlCol="0" anchor="t">
            <a:spAutoFit/>
          </a:bodyPr>
          <a:lstStyle/>
          <a:p>
            <a:pPr algn="l">
              <a:lnSpc>
                <a:spcPts val="2940"/>
              </a:lnSpc>
            </a:pPr>
            <a:r>
              <a:rPr lang="en-US" sz="2100" dirty="0">
                <a:solidFill>
                  <a:srgbClr val="73D2DF"/>
                </a:solidFill>
                <a:latin typeface="Roboto"/>
                <a:ea typeface="Roboto"/>
                <a:cs typeface="Roboto"/>
                <a:sym typeface="Roboto"/>
              </a:rPr>
              <a:t>Training</a:t>
            </a:r>
          </a:p>
        </p:txBody>
      </p:sp>
      <p:sp>
        <p:nvSpPr>
          <p:cNvPr id="27" name="TextBox 27"/>
          <p:cNvSpPr txBox="1"/>
          <p:nvPr/>
        </p:nvSpPr>
        <p:spPr>
          <a:xfrm>
            <a:off x="15302590" y="8277100"/>
            <a:ext cx="804977" cy="365760"/>
          </a:xfrm>
          <a:prstGeom prst="rect">
            <a:avLst/>
          </a:prstGeom>
        </p:spPr>
        <p:txBody>
          <a:bodyPr lIns="0" tIns="0" rIns="0" bIns="0" rtlCol="0" anchor="t">
            <a:spAutoFit/>
          </a:bodyPr>
          <a:lstStyle/>
          <a:p>
            <a:pPr algn="l">
              <a:lnSpc>
                <a:spcPts val="2940"/>
              </a:lnSpc>
            </a:pPr>
            <a:r>
              <a:rPr lang="en-US" sz="2100">
                <a:solidFill>
                  <a:srgbClr val="73D2DF"/>
                </a:solidFill>
                <a:latin typeface="Roboto"/>
                <a:ea typeface="Roboto"/>
                <a:cs typeface="Roboto"/>
                <a:sym typeface="Roboto"/>
              </a:rPr>
              <a:t>90%</a:t>
            </a:r>
          </a:p>
        </p:txBody>
      </p:sp>
      <p:sp>
        <p:nvSpPr>
          <p:cNvPr id="28" name="TextBox 28"/>
          <p:cNvSpPr txBox="1"/>
          <p:nvPr/>
        </p:nvSpPr>
        <p:spPr>
          <a:xfrm>
            <a:off x="584781" y="7138957"/>
            <a:ext cx="8849812" cy="2949525"/>
          </a:xfrm>
          <a:prstGeom prst="rect">
            <a:avLst/>
          </a:prstGeom>
        </p:spPr>
        <p:txBody>
          <a:bodyPr wrap="square" lIns="0" tIns="0" rIns="0" bIns="0" rtlCol="0" anchor="t">
            <a:spAutoFit/>
          </a:bodyPr>
          <a:lstStyle/>
          <a:p>
            <a:pPr algn="l">
              <a:lnSpc>
                <a:spcPts val="2940"/>
              </a:lnSpc>
            </a:pPr>
            <a:r>
              <a:rPr lang="en-US" sz="2000" dirty="0">
                <a:solidFill>
                  <a:srgbClr val="73D2DF"/>
                </a:solidFill>
                <a:latin typeface="Roboto"/>
                <a:ea typeface="Roboto"/>
                <a:cs typeface="Roboto"/>
                <a:sym typeface="Roboto"/>
              </a:rPr>
              <a:t>Apprenticeships provide an opportunity to “earn while you learn”, working at a company in the security industry alongside seasoned professionals while completing structured training program with classroom, self-study, and/or “on the job” training components. </a:t>
            </a:r>
          </a:p>
          <a:p>
            <a:pPr algn="l">
              <a:lnSpc>
                <a:spcPts val="2940"/>
              </a:lnSpc>
            </a:pPr>
            <a:endParaRPr lang="en-US" sz="2000" dirty="0">
              <a:solidFill>
                <a:srgbClr val="73D2DF"/>
              </a:solidFill>
              <a:latin typeface="Roboto"/>
              <a:ea typeface="Roboto"/>
              <a:cs typeface="Roboto"/>
              <a:sym typeface="Roboto"/>
            </a:endParaRPr>
          </a:p>
          <a:p>
            <a:pPr algn="l">
              <a:lnSpc>
                <a:spcPts val="2940"/>
              </a:lnSpc>
            </a:pPr>
            <a:r>
              <a:rPr lang="en-US" sz="2000" dirty="0">
                <a:solidFill>
                  <a:srgbClr val="73D2DF"/>
                </a:solidFill>
                <a:latin typeface="Roboto"/>
                <a:ea typeface="Roboto"/>
                <a:cs typeface="Roboto"/>
                <a:sym typeface="Roboto"/>
              </a:rPr>
              <a:t>Programs like this are a great way to develop your knowledge of security technology and practices while paving the way for long-term success in the field. </a:t>
            </a:r>
          </a:p>
        </p:txBody>
      </p:sp>
      <p:sp>
        <p:nvSpPr>
          <p:cNvPr id="29" name="TextBox 18">
            <a:extLst>
              <a:ext uri="{FF2B5EF4-FFF2-40B4-BE49-F238E27FC236}">
                <a16:creationId xmlns:a16="http://schemas.microsoft.com/office/drawing/2014/main" id="{A3105ABA-B4B7-DB06-EA70-A8590D39972B}"/>
              </a:ext>
            </a:extLst>
          </p:cNvPr>
          <p:cNvSpPr txBox="1"/>
          <p:nvPr/>
        </p:nvSpPr>
        <p:spPr>
          <a:xfrm>
            <a:off x="560449" y="1673280"/>
            <a:ext cx="9184294" cy="1846659"/>
          </a:xfrm>
          <a:prstGeom prst="rect">
            <a:avLst/>
          </a:prstGeom>
        </p:spPr>
        <p:txBody>
          <a:bodyPr wrap="square" lIns="0" tIns="0" rIns="0" bIns="0" rtlCol="0" anchor="t">
            <a:spAutoFit/>
          </a:bodyPr>
          <a:lstStyle/>
          <a:p>
            <a:pPr algn="l"/>
            <a:r>
              <a:rPr lang="en-US" sz="2000" b="0" i="0" dirty="0">
                <a:solidFill>
                  <a:srgbClr val="403F41"/>
                </a:solidFill>
                <a:effectLst/>
                <a:latin typeface="Roboto" panose="02000000000000000000" pitchFamily="2" charset="0"/>
                <a:ea typeface="Roboto" panose="02000000000000000000" pitchFamily="2" charset="0"/>
                <a:cs typeface="Roboto" panose="02000000000000000000" pitchFamily="2" charset="0"/>
              </a:rPr>
              <a:t>Many companies in the security ecosystem have internship programs, where students interested in a security career can work as an assistant to different teams and departments. This is a great way to see firsthand what a career in security is like, while gaining hands-on experience with cutting-edge security technologies and building a network with industry professionals who can help you in your career. </a:t>
            </a:r>
            <a:endParaRPr lang="en-US" sz="2000" b="1" dirty="0">
              <a:solidFill>
                <a:srgbClr val="002147"/>
              </a:solidFill>
              <a:latin typeface="Univers Heavy"/>
              <a:ea typeface="Univers Heavy"/>
              <a:cs typeface="Univers Heavy"/>
              <a:sym typeface="Univers Heavy"/>
            </a:endParaRPr>
          </a:p>
        </p:txBody>
      </p:sp>
      <p:sp>
        <p:nvSpPr>
          <p:cNvPr id="30" name="TextBox 18">
            <a:extLst>
              <a:ext uri="{FF2B5EF4-FFF2-40B4-BE49-F238E27FC236}">
                <a16:creationId xmlns:a16="http://schemas.microsoft.com/office/drawing/2014/main" id="{E53ADAB0-BB4F-5A14-A6D4-BAE1B0AF6A72}"/>
              </a:ext>
            </a:extLst>
          </p:cNvPr>
          <p:cNvSpPr txBox="1"/>
          <p:nvPr/>
        </p:nvSpPr>
        <p:spPr>
          <a:xfrm>
            <a:off x="609599" y="6176699"/>
            <a:ext cx="8603179" cy="847155"/>
          </a:xfrm>
          <a:prstGeom prst="rect">
            <a:avLst/>
          </a:prstGeom>
        </p:spPr>
        <p:txBody>
          <a:bodyPr wrap="square" lIns="0" tIns="0" rIns="0" bIns="0" rtlCol="0" anchor="t">
            <a:spAutoFit/>
          </a:bodyPr>
          <a:lstStyle/>
          <a:p>
            <a:pPr algn="l">
              <a:lnSpc>
                <a:spcPts val="6600"/>
              </a:lnSpc>
            </a:pPr>
            <a:r>
              <a:rPr lang="en-US" sz="6000" b="1" dirty="0">
                <a:solidFill>
                  <a:srgbClr val="002147"/>
                </a:solidFill>
                <a:latin typeface="Univers Heavy"/>
                <a:ea typeface="Univers Heavy"/>
                <a:cs typeface="Univers Heavy"/>
                <a:sym typeface="Univers Heavy"/>
              </a:rPr>
              <a:t>APPRENTICESHIPS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83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572251" y="-6572250"/>
            <a:ext cx="5143500" cy="18288001"/>
            <a:chOff x="-2" y="-2"/>
            <a:chExt cx="23792431" cy="78185257"/>
          </a:xfrm>
        </p:grpSpPr>
        <p:sp>
          <p:nvSpPr>
            <p:cNvPr id="3" name="Freeform 3"/>
            <p:cNvSpPr/>
            <p:nvPr/>
          </p:nvSpPr>
          <p:spPr>
            <a:xfrm>
              <a:off x="-2" y="-2"/>
              <a:ext cx="23792431" cy="78185257"/>
            </a:xfrm>
            <a:custGeom>
              <a:avLst/>
              <a:gdLst/>
              <a:ahLst/>
              <a:cxnLst/>
              <a:rect l="l" t="t" r="r" b="b"/>
              <a:pathLst>
                <a:path w="23792431" h="78185256">
                  <a:moveTo>
                    <a:pt x="0" y="0"/>
                  </a:moveTo>
                  <a:lnTo>
                    <a:pt x="23792431" y="0"/>
                  </a:lnTo>
                  <a:lnTo>
                    <a:pt x="23792431" y="78185256"/>
                  </a:lnTo>
                  <a:lnTo>
                    <a:pt x="0" y="78185256"/>
                  </a:lnTo>
                  <a:close/>
                </a:path>
              </a:pathLst>
            </a:custGeom>
            <a:solidFill>
              <a:srgbClr val="73D2DF"/>
            </a:solidFill>
          </p:spPr>
          <p:txBody>
            <a:bodyPr/>
            <a:lstStyle/>
            <a:p>
              <a:endParaRPr lang="en-US"/>
            </a:p>
          </p:txBody>
        </p:sp>
      </p:grpSp>
      <p:grpSp>
        <p:nvGrpSpPr>
          <p:cNvPr id="4" name="Group 4"/>
          <p:cNvGrpSpPr/>
          <p:nvPr/>
        </p:nvGrpSpPr>
        <p:grpSpPr>
          <a:xfrm>
            <a:off x="10207615" y="627533"/>
            <a:ext cx="6889829" cy="4536493"/>
            <a:chOff x="0" y="432040"/>
            <a:chExt cx="9186438" cy="6048657"/>
          </a:xfrm>
        </p:grpSpPr>
        <p:pic>
          <p:nvPicPr>
            <p:cNvPr id="5" name="Picture 5"/>
            <p:cNvPicPr>
              <a:picLocks noChangeAspect="1"/>
            </p:cNvPicPr>
            <p:nvPr/>
          </p:nvPicPr>
          <p:blipFill>
            <a:blip r:embed="rId2"/>
            <a:srcRect t="400" b="400"/>
            <a:stretch>
              <a:fillRect/>
            </a:stretch>
          </p:blipFill>
          <p:spPr>
            <a:xfrm>
              <a:off x="0" y="432040"/>
              <a:ext cx="9186438" cy="6048657"/>
            </a:xfrm>
            <a:prstGeom prst="rect">
              <a:avLst/>
            </a:prstGeom>
          </p:spPr>
        </p:pic>
      </p:grpSp>
      <p:grpSp>
        <p:nvGrpSpPr>
          <p:cNvPr id="6" name="Group 6"/>
          <p:cNvGrpSpPr/>
          <p:nvPr/>
        </p:nvGrpSpPr>
        <p:grpSpPr>
          <a:xfrm>
            <a:off x="10211491" y="5743029"/>
            <a:ext cx="6889829" cy="4536493"/>
            <a:chOff x="0" y="0"/>
            <a:chExt cx="9186438" cy="6048657"/>
          </a:xfrm>
        </p:grpSpPr>
        <p:pic>
          <p:nvPicPr>
            <p:cNvPr id="7" name="Picture 7"/>
            <p:cNvPicPr>
              <a:picLocks noChangeAspect="1"/>
            </p:cNvPicPr>
            <p:nvPr/>
          </p:nvPicPr>
          <p:blipFill>
            <a:blip r:embed="rId3"/>
            <a:srcRect t="679" b="679"/>
            <a:stretch>
              <a:fillRect/>
            </a:stretch>
          </p:blipFill>
          <p:spPr>
            <a:xfrm>
              <a:off x="0" y="0"/>
              <a:ext cx="9186438" cy="6048657"/>
            </a:xfrm>
            <a:prstGeom prst="rect">
              <a:avLst/>
            </a:prstGeom>
          </p:spPr>
        </p:pic>
      </p:grpSp>
      <p:grpSp>
        <p:nvGrpSpPr>
          <p:cNvPr id="8" name="Group 8"/>
          <p:cNvGrpSpPr/>
          <p:nvPr/>
        </p:nvGrpSpPr>
        <p:grpSpPr>
          <a:xfrm>
            <a:off x="16400592" y="2376108"/>
            <a:ext cx="1276350" cy="1304330"/>
            <a:chOff x="21550" y="-94018"/>
            <a:chExt cx="812800" cy="830618"/>
          </a:xfrm>
        </p:grpSpPr>
        <p:sp>
          <p:nvSpPr>
            <p:cNvPr id="9" name="Freeform 9"/>
            <p:cNvSpPr/>
            <p:nvPr/>
          </p:nvSpPr>
          <p:spPr>
            <a:xfrm>
              <a:off x="21550" y="-940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B6C3"/>
            </a:solidFill>
          </p:spPr>
          <p:txBody>
            <a:bodyPr/>
            <a:lstStyle/>
            <a:p>
              <a:endParaRPr lang="en-US"/>
            </a:p>
          </p:txBody>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grpSp>
        <p:nvGrpSpPr>
          <p:cNvPr id="11" name="Group 11"/>
          <p:cNvGrpSpPr/>
          <p:nvPr/>
        </p:nvGrpSpPr>
        <p:grpSpPr>
          <a:xfrm>
            <a:off x="9569440" y="7373100"/>
            <a:ext cx="1276350" cy="12763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B6C3"/>
            </a:solidFill>
          </p:spPr>
          <p:txBody>
            <a:bodyPr/>
            <a:lstStyle/>
            <a:p>
              <a:endParaRPr lang="en-US"/>
            </a:p>
          </p:txBody>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14" name="Freeform 14"/>
          <p:cNvSpPr/>
          <p:nvPr/>
        </p:nvSpPr>
        <p:spPr>
          <a:xfrm>
            <a:off x="9689098" y="7706455"/>
            <a:ext cx="1121177" cy="609640"/>
          </a:xfrm>
          <a:custGeom>
            <a:avLst/>
            <a:gdLst/>
            <a:ahLst/>
            <a:cxnLst/>
            <a:rect l="l" t="t" r="r" b="b"/>
            <a:pathLst>
              <a:path w="1121177" h="609640">
                <a:moveTo>
                  <a:pt x="0" y="0"/>
                </a:moveTo>
                <a:lnTo>
                  <a:pt x="1121177" y="0"/>
                </a:lnTo>
                <a:lnTo>
                  <a:pt x="1121177" y="609640"/>
                </a:lnTo>
                <a:lnTo>
                  <a:pt x="0" y="609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1135605" y="1509541"/>
            <a:ext cx="7356907" cy="981075"/>
          </a:xfrm>
          <a:prstGeom prst="rect">
            <a:avLst/>
          </a:prstGeom>
        </p:spPr>
        <p:txBody>
          <a:bodyPr lIns="0" tIns="0" rIns="0" bIns="0" rtlCol="0" anchor="t">
            <a:spAutoFit/>
          </a:bodyPr>
          <a:lstStyle/>
          <a:p>
            <a:pPr algn="l">
              <a:lnSpc>
                <a:spcPts val="6600"/>
              </a:lnSpc>
            </a:pPr>
            <a:r>
              <a:rPr lang="en-US" sz="6000" b="1" dirty="0">
                <a:solidFill>
                  <a:srgbClr val="002147"/>
                </a:solidFill>
                <a:latin typeface="Univers Heavy"/>
                <a:ea typeface="Univers Heavy"/>
                <a:cs typeface="Univers Heavy"/>
                <a:sym typeface="Univers Heavy"/>
              </a:rPr>
              <a:t>GOOD TIME FOR</a:t>
            </a:r>
          </a:p>
        </p:txBody>
      </p:sp>
      <p:sp>
        <p:nvSpPr>
          <p:cNvPr id="16" name="TextBox 16"/>
          <p:cNvSpPr txBox="1"/>
          <p:nvPr/>
        </p:nvSpPr>
        <p:spPr>
          <a:xfrm>
            <a:off x="2271210" y="2405243"/>
            <a:ext cx="7356907" cy="981075"/>
          </a:xfrm>
          <a:prstGeom prst="rect">
            <a:avLst/>
          </a:prstGeom>
        </p:spPr>
        <p:txBody>
          <a:bodyPr lIns="0" tIns="0" rIns="0" bIns="0" rtlCol="0" anchor="t">
            <a:spAutoFit/>
          </a:bodyPr>
          <a:lstStyle/>
          <a:p>
            <a:pPr algn="l">
              <a:lnSpc>
                <a:spcPts val="6600"/>
              </a:lnSpc>
            </a:pPr>
            <a:r>
              <a:rPr lang="en-US" sz="6000" b="1" dirty="0">
                <a:solidFill>
                  <a:srgbClr val="002147"/>
                </a:solidFill>
                <a:latin typeface="Univers Heavy"/>
                <a:ea typeface="Univers Heavy"/>
                <a:cs typeface="Univers Heavy"/>
                <a:sym typeface="Univers Heavy"/>
              </a:rPr>
              <a:t>TRAINING</a:t>
            </a:r>
          </a:p>
        </p:txBody>
      </p:sp>
      <p:sp>
        <p:nvSpPr>
          <p:cNvPr id="18" name="TextBox 18"/>
          <p:cNvSpPr txBox="1"/>
          <p:nvPr/>
        </p:nvSpPr>
        <p:spPr>
          <a:xfrm>
            <a:off x="146661" y="5301950"/>
            <a:ext cx="9101754" cy="4809009"/>
          </a:xfrm>
          <a:prstGeom prst="rect">
            <a:avLst/>
          </a:prstGeom>
        </p:spPr>
        <p:txBody>
          <a:bodyPr wrap="square" lIns="0" tIns="0" rIns="0" bIns="0" rtlCol="0" anchor="t">
            <a:spAutoFit/>
          </a:bodyPr>
          <a:lstStyle/>
          <a:p>
            <a:pPr marL="342900" indent="-342900" algn="l">
              <a:lnSpc>
                <a:spcPts val="2940"/>
              </a:lnSpc>
              <a:buFont typeface="Wingdings" panose="05000000000000000000" pitchFamily="2" charset="2"/>
              <a:buChar char="ü"/>
            </a:pPr>
            <a:r>
              <a:rPr lang="en-US" sz="2100" dirty="0">
                <a:solidFill>
                  <a:srgbClr val="73D2DF"/>
                </a:solidFill>
                <a:latin typeface="Roboto"/>
                <a:ea typeface="Roboto"/>
                <a:cs typeface="Roboto"/>
                <a:sym typeface="Roboto"/>
              </a:rPr>
              <a:t>Annual scholarships to be used for student loans, continuing education in the security industry, and professional training/certification. </a:t>
            </a:r>
          </a:p>
          <a:p>
            <a:pPr marL="800100" lvl="1" indent="-342900">
              <a:lnSpc>
                <a:spcPts val="2940"/>
              </a:lnSpc>
              <a:buFont typeface="Wingdings" panose="05000000000000000000" pitchFamily="2" charset="2"/>
              <a:buChar char="§"/>
            </a:pPr>
            <a:r>
              <a:rPr lang="en-US" sz="2100" dirty="0">
                <a:solidFill>
                  <a:srgbClr val="73D2DF"/>
                </a:solidFill>
                <a:latin typeface="Roboto"/>
                <a:ea typeface="Roboto"/>
                <a:cs typeface="Roboto"/>
                <a:sym typeface="Roboto"/>
              </a:rPr>
              <a:t>The Women in Security Forum Scholarship: Multiple $7,500 awards per year.</a:t>
            </a:r>
          </a:p>
          <a:p>
            <a:pPr marL="800100" lvl="1" indent="-342900">
              <a:lnSpc>
                <a:spcPts val="2940"/>
              </a:lnSpc>
              <a:buFont typeface="Wingdings" panose="05000000000000000000" pitchFamily="2" charset="2"/>
              <a:buChar char="§"/>
            </a:pPr>
            <a:r>
              <a:rPr lang="en-US" sz="2100" dirty="0">
                <a:solidFill>
                  <a:srgbClr val="73D2DF"/>
                </a:solidFill>
                <a:latin typeface="Roboto"/>
                <a:ea typeface="Roboto"/>
                <a:cs typeface="Roboto"/>
                <a:sym typeface="Roboto"/>
              </a:rPr>
              <a:t>The RISE Scholarship: Multiple $3,000 awards per year. </a:t>
            </a:r>
          </a:p>
          <a:p>
            <a:pPr marL="342900" indent="-342900">
              <a:lnSpc>
                <a:spcPts val="2940"/>
              </a:lnSpc>
              <a:buFont typeface="Wingdings" panose="05000000000000000000" pitchFamily="2" charset="2"/>
              <a:buChar char="ü"/>
            </a:pPr>
            <a:r>
              <a:rPr lang="en-US" sz="2100" dirty="0">
                <a:solidFill>
                  <a:srgbClr val="73D2DF"/>
                </a:solidFill>
                <a:latin typeface="Roboto"/>
                <a:ea typeface="Roboto"/>
                <a:cs typeface="Roboto"/>
                <a:sym typeface="Roboto"/>
              </a:rPr>
              <a:t>The Denis R. Hebert Scholarship awards two $5,000 scholarships per year to be used for certification, credentialing, or other post-secondary education programs related to identify management. </a:t>
            </a:r>
          </a:p>
          <a:p>
            <a:pPr marL="342900" indent="-342900" algn="l">
              <a:lnSpc>
                <a:spcPts val="2940"/>
              </a:lnSpc>
              <a:buFont typeface="Wingdings" panose="05000000000000000000" pitchFamily="2" charset="2"/>
              <a:buChar char="ü"/>
            </a:pPr>
            <a:r>
              <a:rPr lang="en-US" sz="2100" dirty="0">
                <a:solidFill>
                  <a:srgbClr val="73D2DF"/>
                </a:solidFill>
                <a:latin typeface="Roboto"/>
                <a:ea typeface="Roboto"/>
                <a:cs typeface="Roboto"/>
                <a:sym typeface="Roboto"/>
              </a:rPr>
              <a:t>The Paul Ahern Scholarship provides funds for recipients to enroll in SIA’s OSDP Boot Camp. </a:t>
            </a:r>
          </a:p>
          <a:p>
            <a:pPr marL="342900" indent="-342900" algn="l">
              <a:lnSpc>
                <a:spcPts val="2940"/>
              </a:lnSpc>
              <a:buFont typeface="Wingdings" panose="05000000000000000000" pitchFamily="2" charset="2"/>
              <a:buChar char="ü"/>
            </a:pPr>
            <a:r>
              <a:rPr lang="en-US" sz="2100" dirty="0">
                <a:solidFill>
                  <a:srgbClr val="73D2DF"/>
                </a:solidFill>
                <a:latin typeface="Roboto"/>
                <a:ea typeface="Roboto"/>
                <a:cs typeface="Roboto"/>
                <a:sym typeface="Roboto"/>
              </a:rPr>
              <a:t>The James Rothstein Business Scholarship provides up to $3,000 of financial assistance to attend the Securing New Ground (SNG) conference. </a:t>
            </a:r>
          </a:p>
        </p:txBody>
      </p:sp>
      <p:sp>
        <p:nvSpPr>
          <p:cNvPr id="19" name="Freeform 19"/>
          <p:cNvSpPr/>
          <p:nvPr/>
        </p:nvSpPr>
        <p:spPr>
          <a:xfrm rot="-10800000">
            <a:off x="16452959" y="2709463"/>
            <a:ext cx="1121177" cy="609640"/>
          </a:xfrm>
          <a:custGeom>
            <a:avLst/>
            <a:gdLst/>
            <a:ahLst/>
            <a:cxnLst/>
            <a:rect l="l" t="t" r="r" b="b"/>
            <a:pathLst>
              <a:path w="1121177" h="609640">
                <a:moveTo>
                  <a:pt x="0" y="0"/>
                </a:moveTo>
                <a:lnTo>
                  <a:pt x="1121176" y="0"/>
                </a:lnTo>
                <a:lnTo>
                  <a:pt x="1121176" y="609640"/>
                </a:lnTo>
                <a:lnTo>
                  <a:pt x="0" y="609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632E1C3-63B9-5ED9-7855-E436323438C2}"/>
              </a:ext>
            </a:extLst>
          </p:cNvPr>
          <p:cNvGrpSpPr/>
          <p:nvPr/>
        </p:nvGrpSpPr>
        <p:grpSpPr>
          <a:xfrm rot="-5400000">
            <a:off x="9245342" y="1244342"/>
            <a:ext cx="10287000" cy="7798317"/>
            <a:chOff x="0" y="0"/>
            <a:chExt cx="43979205" cy="33339532"/>
          </a:xfrm>
        </p:grpSpPr>
        <p:sp>
          <p:nvSpPr>
            <p:cNvPr id="3" name="Freeform 3">
              <a:extLst>
                <a:ext uri="{FF2B5EF4-FFF2-40B4-BE49-F238E27FC236}">
                  <a16:creationId xmlns:a16="http://schemas.microsoft.com/office/drawing/2014/main" id="{A3DFB3C7-27A8-35B1-311F-7924CD630E23}"/>
                </a:ext>
              </a:extLst>
            </p:cNvPr>
            <p:cNvSpPr/>
            <p:nvPr/>
          </p:nvSpPr>
          <p:spPr>
            <a:xfrm>
              <a:off x="0" y="0"/>
              <a:ext cx="43979204" cy="33339531"/>
            </a:xfrm>
            <a:custGeom>
              <a:avLst/>
              <a:gdLst/>
              <a:ahLst/>
              <a:cxnLst/>
              <a:rect l="l" t="t" r="r" b="b"/>
              <a:pathLst>
                <a:path w="43979204" h="33339531">
                  <a:moveTo>
                    <a:pt x="0" y="0"/>
                  </a:moveTo>
                  <a:lnTo>
                    <a:pt x="43979204" y="0"/>
                  </a:lnTo>
                  <a:lnTo>
                    <a:pt x="43979204" y="33339531"/>
                  </a:lnTo>
                  <a:lnTo>
                    <a:pt x="0" y="33339531"/>
                  </a:lnTo>
                  <a:close/>
                </a:path>
              </a:pathLst>
            </a:custGeom>
            <a:solidFill>
              <a:srgbClr val="56B6C3"/>
            </a:solidFill>
          </p:spPr>
          <p:txBody>
            <a:bodyPr/>
            <a:lstStyle/>
            <a:p>
              <a:endParaRPr lang="en-US"/>
            </a:p>
          </p:txBody>
        </p:sp>
      </p:grpSp>
      <p:grpSp>
        <p:nvGrpSpPr>
          <p:cNvPr id="4" name="Group 4">
            <a:extLst>
              <a:ext uri="{FF2B5EF4-FFF2-40B4-BE49-F238E27FC236}">
                <a16:creationId xmlns:a16="http://schemas.microsoft.com/office/drawing/2014/main" id="{368039E2-D0FE-77ED-E6D7-16007D271849}"/>
              </a:ext>
            </a:extLst>
          </p:cNvPr>
          <p:cNvGrpSpPr/>
          <p:nvPr/>
        </p:nvGrpSpPr>
        <p:grpSpPr>
          <a:xfrm>
            <a:off x="11518383" y="1028700"/>
            <a:ext cx="6769617" cy="8229600"/>
            <a:chOff x="0" y="0"/>
            <a:chExt cx="9026156" cy="10972800"/>
          </a:xfrm>
        </p:grpSpPr>
        <p:pic>
          <p:nvPicPr>
            <p:cNvPr id="5" name="Picture 5">
              <a:extLst>
                <a:ext uri="{FF2B5EF4-FFF2-40B4-BE49-F238E27FC236}">
                  <a16:creationId xmlns:a16="http://schemas.microsoft.com/office/drawing/2014/main" id="{18317978-406B-2B72-FF26-2CDAA247724E}"/>
                </a:ext>
              </a:extLst>
            </p:cNvPr>
            <p:cNvPicPr>
              <a:picLocks noChangeAspect="1"/>
            </p:cNvPicPr>
            <p:nvPr/>
          </p:nvPicPr>
          <p:blipFill>
            <a:blip r:embed="rId2"/>
            <a:srcRect t="9503" b="9503"/>
            <a:stretch>
              <a:fillRect/>
            </a:stretch>
          </p:blipFill>
          <p:spPr>
            <a:xfrm>
              <a:off x="0" y="0"/>
              <a:ext cx="9026156" cy="10972800"/>
            </a:xfrm>
            <a:prstGeom prst="rect">
              <a:avLst/>
            </a:prstGeom>
          </p:spPr>
        </p:pic>
      </p:grpSp>
      <p:grpSp>
        <p:nvGrpSpPr>
          <p:cNvPr id="6" name="Group 6">
            <a:extLst>
              <a:ext uri="{FF2B5EF4-FFF2-40B4-BE49-F238E27FC236}">
                <a16:creationId xmlns:a16="http://schemas.microsoft.com/office/drawing/2014/main" id="{5959826B-1855-B3A1-A5C9-1E6A4C45DE7D}"/>
              </a:ext>
            </a:extLst>
          </p:cNvPr>
          <p:cNvGrpSpPr/>
          <p:nvPr/>
        </p:nvGrpSpPr>
        <p:grpSpPr>
          <a:xfrm>
            <a:off x="1217550" y="1028700"/>
            <a:ext cx="7926449" cy="6734419"/>
            <a:chOff x="0" y="0"/>
            <a:chExt cx="10568599" cy="8979226"/>
          </a:xfrm>
        </p:grpSpPr>
        <p:sp>
          <p:nvSpPr>
            <p:cNvPr id="7" name="Freeform 7">
              <a:extLst>
                <a:ext uri="{FF2B5EF4-FFF2-40B4-BE49-F238E27FC236}">
                  <a16:creationId xmlns:a16="http://schemas.microsoft.com/office/drawing/2014/main" id="{6460D369-A149-B992-E774-8E4FBB9E8846}"/>
                </a:ext>
              </a:extLst>
            </p:cNvPr>
            <p:cNvSpPr/>
            <p:nvPr/>
          </p:nvSpPr>
          <p:spPr>
            <a:xfrm>
              <a:off x="0" y="0"/>
              <a:ext cx="9475396" cy="2065636"/>
            </a:xfrm>
            <a:custGeom>
              <a:avLst/>
              <a:gdLst/>
              <a:ahLst/>
              <a:cxnLst/>
              <a:rect l="l" t="t" r="r" b="b"/>
              <a:pathLst>
                <a:path w="9475396" h="2065636">
                  <a:moveTo>
                    <a:pt x="0" y="0"/>
                  </a:moveTo>
                  <a:lnTo>
                    <a:pt x="9475396" y="0"/>
                  </a:lnTo>
                  <a:lnTo>
                    <a:pt x="9475396" y="2065636"/>
                  </a:lnTo>
                  <a:lnTo>
                    <a:pt x="0" y="2065636"/>
                  </a:lnTo>
                  <a:lnTo>
                    <a:pt x="0" y="0"/>
                  </a:lnTo>
                  <a:close/>
                </a:path>
              </a:pathLst>
            </a:custGeom>
            <a:blipFill>
              <a:blip r:embed="rId3"/>
              <a:stretch>
                <a:fillRect/>
              </a:stretch>
            </a:blipFill>
          </p:spPr>
          <p:txBody>
            <a:bodyPr/>
            <a:lstStyle/>
            <a:p>
              <a:endParaRPr lang="en-US"/>
            </a:p>
          </p:txBody>
        </p:sp>
        <p:grpSp>
          <p:nvGrpSpPr>
            <p:cNvPr id="8" name="Group 8">
              <a:extLst>
                <a:ext uri="{FF2B5EF4-FFF2-40B4-BE49-F238E27FC236}">
                  <a16:creationId xmlns:a16="http://schemas.microsoft.com/office/drawing/2014/main" id="{73A3A234-43A5-9110-C98F-9FAA7FD39097}"/>
                </a:ext>
              </a:extLst>
            </p:cNvPr>
            <p:cNvGrpSpPr/>
            <p:nvPr/>
          </p:nvGrpSpPr>
          <p:grpSpPr>
            <a:xfrm>
              <a:off x="0" y="7277426"/>
              <a:ext cx="1701800" cy="1701800"/>
              <a:chOff x="0" y="0"/>
              <a:chExt cx="812800" cy="812800"/>
            </a:xfrm>
          </p:grpSpPr>
          <p:sp>
            <p:nvSpPr>
              <p:cNvPr id="14" name="Freeform 9">
                <a:extLst>
                  <a:ext uri="{FF2B5EF4-FFF2-40B4-BE49-F238E27FC236}">
                    <a16:creationId xmlns:a16="http://schemas.microsoft.com/office/drawing/2014/main" id="{F21C607C-6752-ED5F-2722-0723251015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836"/>
              </a:solidFill>
            </p:spPr>
            <p:txBody>
              <a:bodyPr/>
              <a:lstStyle/>
              <a:p>
                <a:endParaRPr lang="en-US"/>
              </a:p>
            </p:txBody>
          </p:sp>
          <p:sp>
            <p:nvSpPr>
              <p:cNvPr id="15" name="TextBox 10">
                <a:extLst>
                  <a:ext uri="{FF2B5EF4-FFF2-40B4-BE49-F238E27FC236}">
                    <a16:creationId xmlns:a16="http://schemas.microsoft.com/office/drawing/2014/main" id="{34732D75-8284-41E7-0E06-A23D16A63F0F}"/>
                  </a:ext>
                </a:extLst>
              </p:cNvPr>
              <p:cNvSpPr txBox="1"/>
              <p:nvPr/>
            </p:nvSpPr>
            <p:spPr>
              <a:xfrm>
                <a:off x="76200" y="76200"/>
                <a:ext cx="660400" cy="660400"/>
              </a:xfrm>
              <a:prstGeom prst="rect">
                <a:avLst/>
              </a:prstGeom>
            </p:spPr>
            <p:txBody>
              <a:bodyPr lIns="50800" tIns="50800" rIns="50800" bIns="50800" rtlCol="0" anchor="ctr"/>
              <a:lstStyle/>
              <a:p>
                <a:pPr algn="ctr">
                  <a:lnSpc>
                    <a:spcPts val="2519"/>
                  </a:lnSpc>
                </a:pPr>
                <a:endParaRPr/>
              </a:p>
            </p:txBody>
          </p:sp>
        </p:grpSp>
        <p:grpSp>
          <p:nvGrpSpPr>
            <p:cNvPr id="9" name="Group 11">
              <a:extLst>
                <a:ext uri="{FF2B5EF4-FFF2-40B4-BE49-F238E27FC236}">
                  <a16:creationId xmlns:a16="http://schemas.microsoft.com/office/drawing/2014/main" id="{E271E388-054B-138A-B1EE-E217E7D3EAF0}"/>
                </a:ext>
              </a:extLst>
            </p:cNvPr>
            <p:cNvGrpSpPr/>
            <p:nvPr/>
          </p:nvGrpSpPr>
          <p:grpSpPr>
            <a:xfrm>
              <a:off x="1323353" y="7097260"/>
              <a:ext cx="9245246" cy="1691252"/>
              <a:chOff x="0" y="-104775"/>
              <a:chExt cx="1826221" cy="334075"/>
            </a:xfrm>
          </p:grpSpPr>
          <p:sp>
            <p:nvSpPr>
              <p:cNvPr id="12" name="Freeform 12">
                <a:extLst>
                  <a:ext uri="{FF2B5EF4-FFF2-40B4-BE49-F238E27FC236}">
                    <a16:creationId xmlns:a16="http://schemas.microsoft.com/office/drawing/2014/main" id="{FD4E4F40-91F7-A209-4DE3-A3C46D4FCF22}"/>
                  </a:ext>
                </a:extLst>
              </p:cNvPr>
              <p:cNvSpPr/>
              <p:nvPr/>
            </p:nvSpPr>
            <p:spPr>
              <a:xfrm>
                <a:off x="0" y="0"/>
                <a:ext cx="1826221" cy="229300"/>
              </a:xfrm>
              <a:custGeom>
                <a:avLst/>
                <a:gdLst/>
                <a:ahLst/>
                <a:cxnLst/>
                <a:rect l="l" t="t" r="r" b="b"/>
                <a:pathLst>
                  <a:path w="1826221" h="197785">
                    <a:moveTo>
                      <a:pt x="56943" y="0"/>
                    </a:moveTo>
                    <a:lnTo>
                      <a:pt x="1769279" y="0"/>
                    </a:lnTo>
                    <a:cubicBezTo>
                      <a:pt x="1800727" y="0"/>
                      <a:pt x="1826221" y="25494"/>
                      <a:pt x="1826221" y="56943"/>
                    </a:cubicBezTo>
                    <a:lnTo>
                      <a:pt x="1826221" y="140842"/>
                    </a:lnTo>
                    <a:cubicBezTo>
                      <a:pt x="1826221" y="172291"/>
                      <a:pt x="1800727" y="197785"/>
                      <a:pt x="1769279" y="197785"/>
                    </a:cubicBezTo>
                    <a:lnTo>
                      <a:pt x="56943" y="197785"/>
                    </a:lnTo>
                    <a:cubicBezTo>
                      <a:pt x="25494" y="197785"/>
                      <a:pt x="0" y="172291"/>
                      <a:pt x="0" y="140842"/>
                    </a:cubicBezTo>
                    <a:lnTo>
                      <a:pt x="0" y="56943"/>
                    </a:lnTo>
                    <a:cubicBezTo>
                      <a:pt x="0" y="25494"/>
                      <a:pt x="25494" y="0"/>
                      <a:pt x="56943" y="0"/>
                    </a:cubicBezTo>
                    <a:close/>
                  </a:path>
                </a:pathLst>
              </a:custGeom>
              <a:solidFill>
                <a:srgbClr val="56B6C3"/>
              </a:solidFill>
            </p:spPr>
            <p:txBody>
              <a:bodyPr/>
              <a:lstStyle/>
              <a:p>
                <a:endParaRPr lang="en-US"/>
              </a:p>
            </p:txBody>
          </p:sp>
          <p:sp>
            <p:nvSpPr>
              <p:cNvPr id="13" name="TextBox 13">
                <a:extLst>
                  <a:ext uri="{FF2B5EF4-FFF2-40B4-BE49-F238E27FC236}">
                    <a16:creationId xmlns:a16="http://schemas.microsoft.com/office/drawing/2014/main" id="{CA6DE99E-F3F8-A516-BA8A-3A18DFE4C31E}"/>
                  </a:ext>
                </a:extLst>
              </p:cNvPr>
              <p:cNvSpPr txBox="1"/>
              <p:nvPr/>
            </p:nvSpPr>
            <p:spPr>
              <a:xfrm>
                <a:off x="0" y="-104775"/>
                <a:ext cx="1826221" cy="302560"/>
              </a:xfrm>
              <a:prstGeom prst="rect">
                <a:avLst/>
              </a:prstGeom>
            </p:spPr>
            <p:txBody>
              <a:bodyPr lIns="50800" tIns="50800" rIns="50800" bIns="50800" rtlCol="0" anchor="ctr"/>
              <a:lstStyle/>
              <a:p>
                <a:pPr algn="ctr">
                  <a:lnSpc>
                    <a:spcPts val="3640"/>
                  </a:lnSpc>
                </a:pPr>
                <a:endParaRPr lang="en-US" sz="2600" b="1" dirty="0">
                  <a:solidFill>
                    <a:srgbClr val="002147"/>
                  </a:solidFill>
                  <a:latin typeface="Univers Bold"/>
                  <a:ea typeface="Univers Bold"/>
                  <a:cs typeface="Univers Bold"/>
                  <a:sym typeface="Univers Bold"/>
                </a:endParaRPr>
              </a:p>
              <a:p>
                <a:pPr algn="ctr">
                  <a:lnSpc>
                    <a:spcPts val="3640"/>
                  </a:lnSpc>
                </a:pPr>
                <a:r>
                  <a:rPr lang="en-US" sz="2600" b="1" dirty="0">
                    <a:solidFill>
                      <a:srgbClr val="002147"/>
                    </a:solidFill>
                    <a:latin typeface="Univers Bold"/>
                    <a:ea typeface="Univers Bold"/>
                    <a:cs typeface="Univers Bold"/>
                    <a:sym typeface="Univers Bold"/>
                  </a:rPr>
                  <a:t>jobs.advancingsecurity.org</a:t>
                </a:r>
              </a:p>
            </p:txBody>
          </p:sp>
        </p:grpSp>
        <p:sp>
          <p:nvSpPr>
            <p:cNvPr id="10" name="Freeform 14">
              <a:extLst>
                <a:ext uri="{FF2B5EF4-FFF2-40B4-BE49-F238E27FC236}">
                  <a16:creationId xmlns:a16="http://schemas.microsoft.com/office/drawing/2014/main" id="{885B0AD1-CDE1-0450-4C29-AF26103CB9F9}"/>
                </a:ext>
              </a:extLst>
            </p:cNvPr>
            <p:cNvSpPr/>
            <p:nvPr/>
          </p:nvSpPr>
          <p:spPr>
            <a:xfrm>
              <a:off x="359613" y="7637039"/>
              <a:ext cx="982573" cy="982573"/>
            </a:xfrm>
            <a:custGeom>
              <a:avLst/>
              <a:gdLst/>
              <a:ahLst/>
              <a:cxnLst/>
              <a:rect l="l" t="t" r="r" b="b"/>
              <a:pathLst>
                <a:path w="982573" h="982573">
                  <a:moveTo>
                    <a:pt x="0" y="0"/>
                  </a:moveTo>
                  <a:lnTo>
                    <a:pt x="982574" y="0"/>
                  </a:lnTo>
                  <a:lnTo>
                    <a:pt x="982574" y="982573"/>
                  </a:lnTo>
                  <a:lnTo>
                    <a:pt x="0" y="9825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5">
              <a:extLst>
                <a:ext uri="{FF2B5EF4-FFF2-40B4-BE49-F238E27FC236}">
                  <a16:creationId xmlns:a16="http://schemas.microsoft.com/office/drawing/2014/main" id="{F0F99E6D-2DD4-997F-C88C-56D0FD85B3B0}"/>
                </a:ext>
              </a:extLst>
            </p:cNvPr>
            <p:cNvSpPr txBox="1"/>
            <p:nvPr/>
          </p:nvSpPr>
          <p:spPr>
            <a:xfrm>
              <a:off x="0" y="2949348"/>
              <a:ext cx="10471741" cy="2807970"/>
            </a:xfrm>
            <a:prstGeom prst="rect">
              <a:avLst/>
            </a:prstGeom>
          </p:spPr>
          <p:txBody>
            <a:bodyPr lIns="0" tIns="0" rIns="0" bIns="0" rtlCol="0" anchor="t">
              <a:spAutoFit/>
            </a:bodyPr>
            <a:lstStyle/>
            <a:p>
              <a:pPr algn="l">
                <a:lnSpc>
                  <a:spcPts val="3359"/>
                </a:lnSpc>
                <a:spcBef>
                  <a:spcPct val="0"/>
                </a:spcBef>
              </a:pPr>
              <a:r>
                <a:rPr lang="en-US" sz="2399">
                  <a:solidFill>
                    <a:srgbClr val="FFFFFF"/>
                  </a:solidFill>
                  <a:latin typeface="Univers"/>
                  <a:ea typeface="Univers"/>
                  <a:cs typeface="Univers"/>
                  <a:sym typeface="Univers"/>
                </a:rPr>
                <a:t>The Foundation for Advancing Security Talent (FAST) is a 501(c)(3) organization created by the Electronic Security Association (ESA) and the Security Industry Association (SIA) to promote careers in the physical security technology industry.</a:t>
              </a:r>
            </a:p>
          </p:txBody>
        </p:sp>
      </p:grpSp>
    </p:spTree>
    <p:extLst>
      <p:ext uri="{BB962C8B-B14F-4D97-AF65-F5344CB8AC3E}">
        <p14:creationId xmlns:p14="http://schemas.microsoft.com/office/powerpoint/2010/main" val="1241117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sp>
        <p:nvSpPr>
          <p:cNvPr id="2" name="TextBox 2"/>
          <p:cNvSpPr txBox="1"/>
          <p:nvPr/>
        </p:nvSpPr>
        <p:spPr>
          <a:xfrm>
            <a:off x="8458200" y="2612743"/>
            <a:ext cx="5527276" cy="1766713"/>
          </a:xfrm>
          <a:prstGeom prst="rect">
            <a:avLst/>
          </a:prstGeom>
        </p:spPr>
        <p:txBody>
          <a:bodyPr lIns="0" tIns="0" rIns="0" bIns="0" rtlCol="0" anchor="t">
            <a:spAutoFit/>
          </a:bodyPr>
          <a:lstStyle/>
          <a:p>
            <a:pPr algn="l">
              <a:lnSpc>
                <a:spcPts val="11952"/>
              </a:lnSpc>
            </a:pPr>
            <a:r>
              <a:rPr lang="en-US" sz="10866" b="1" dirty="0">
                <a:solidFill>
                  <a:srgbClr val="3A3A3A"/>
                </a:solidFill>
                <a:latin typeface="Univers Heavy"/>
                <a:ea typeface="Univers Heavy"/>
                <a:cs typeface="Univers Heavy"/>
                <a:sym typeface="Univers Heavy"/>
              </a:rPr>
              <a:t>THANK</a:t>
            </a:r>
          </a:p>
        </p:txBody>
      </p:sp>
      <p:sp>
        <p:nvSpPr>
          <p:cNvPr id="3" name="TextBox 3"/>
          <p:cNvSpPr txBox="1"/>
          <p:nvPr/>
        </p:nvSpPr>
        <p:spPr>
          <a:xfrm>
            <a:off x="8458200" y="3955340"/>
            <a:ext cx="5527276" cy="1766713"/>
          </a:xfrm>
          <a:prstGeom prst="rect">
            <a:avLst/>
          </a:prstGeom>
        </p:spPr>
        <p:txBody>
          <a:bodyPr lIns="0" tIns="0" rIns="0" bIns="0" rtlCol="0" anchor="t">
            <a:spAutoFit/>
          </a:bodyPr>
          <a:lstStyle/>
          <a:p>
            <a:pPr algn="l">
              <a:lnSpc>
                <a:spcPts val="11952"/>
              </a:lnSpc>
            </a:pPr>
            <a:r>
              <a:rPr lang="en-US" sz="10866" b="1" dirty="0">
                <a:solidFill>
                  <a:srgbClr val="002147"/>
                </a:solidFill>
                <a:latin typeface="Univers Heavy"/>
                <a:ea typeface="Univers Heavy"/>
                <a:cs typeface="Univers Heavy"/>
                <a:sym typeface="Univers Heavy"/>
              </a:rPr>
              <a:t>YOU</a:t>
            </a:r>
          </a:p>
        </p:txBody>
      </p:sp>
      <p:grpSp>
        <p:nvGrpSpPr>
          <p:cNvPr id="5" name="Group 5"/>
          <p:cNvGrpSpPr/>
          <p:nvPr/>
        </p:nvGrpSpPr>
        <p:grpSpPr>
          <a:xfrm>
            <a:off x="1028700" y="1994211"/>
            <a:ext cx="6648572" cy="6298579"/>
            <a:chOff x="0" y="0"/>
            <a:chExt cx="8864763" cy="8398105"/>
          </a:xfrm>
        </p:grpSpPr>
        <p:pic>
          <p:nvPicPr>
            <p:cNvPr id="6" name="Picture 6"/>
            <p:cNvPicPr>
              <a:picLocks noChangeAspect="1"/>
            </p:cNvPicPr>
            <p:nvPr/>
          </p:nvPicPr>
          <p:blipFill>
            <a:blip r:embed="rId3"/>
            <a:srcRect l="14770" r="14770"/>
            <a:stretch>
              <a:fillRect/>
            </a:stretch>
          </p:blipFill>
          <p:spPr>
            <a:xfrm>
              <a:off x="0" y="0"/>
              <a:ext cx="8864763" cy="8398105"/>
            </a:xfrm>
            <a:prstGeom prst="rect">
              <a:avLst/>
            </a:prstGeom>
          </p:spPr>
        </p:pic>
      </p:grpSp>
      <p:grpSp>
        <p:nvGrpSpPr>
          <p:cNvPr id="7" name="Group 7"/>
          <p:cNvGrpSpPr/>
          <p:nvPr/>
        </p:nvGrpSpPr>
        <p:grpSpPr>
          <a:xfrm>
            <a:off x="6193981" y="1694779"/>
            <a:ext cx="598863" cy="59886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836"/>
            </a:solidFill>
          </p:spPr>
          <p:txBody>
            <a:bodyPr/>
            <a:lstStyle/>
            <a:p>
              <a:endParaRPr lang="en-US"/>
            </a:p>
          </p:txBody>
        </p:sp>
        <p:sp>
          <p:nvSpPr>
            <p:cNvPr id="9" name="TextBox 9"/>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10" name="TextBox 10"/>
          <p:cNvSpPr txBox="1"/>
          <p:nvPr/>
        </p:nvSpPr>
        <p:spPr>
          <a:xfrm>
            <a:off x="8458200" y="5712965"/>
            <a:ext cx="9380248" cy="2115964"/>
          </a:xfrm>
          <a:prstGeom prst="rect">
            <a:avLst/>
          </a:prstGeom>
        </p:spPr>
        <p:txBody>
          <a:bodyPr wrap="square" lIns="0" tIns="0" rIns="0" bIns="0" rtlCol="0" anchor="t">
            <a:spAutoFit/>
          </a:bodyPr>
          <a:lstStyle/>
          <a:p>
            <a:pPr algn="l">
              <a:lnSpc>
                <a:spcPts val="4199"/>
              </a:lnSpc>
            </a:pPr>
            <a:r>
              <a:rPr lang="en-US" sz="2999" dirty="0">
                <a:solidFill>
                  <a:srgbClr val="002147"/>
                </a:solidFill>
                <a:latin typeface="Roboto"/>
                <a:ea typeface="Roboto"/>
                <a:cs typeface="Roboto"/>
                <a:sym typeface="Roboto"/>
              </a:rPr>
              <a:t>SIA WISF - </a:t>
            </a:r>
            <a:r>
              <a:rPr lang="en-US" sz="2999" dirty="0" err="1">
                <a:solidFill>
                  <a:srgbClr val="002147"/>
                </a:solidFill>
                <a:latin typeface="Roboto"/>
                <a:ea typeface="Roboto"/>
                <a:cs typeface="Roboto"/>
                <a:sym typeface="Roboto"/>
              </a:rPr>
              <a:t>PropelHER</a:t>
            </a:r>
            <a:r>
              <a:rPr lang="en-US" sz="2999" dirty="0">
                <a:solidFill>
                  <a:srgbClr val="002147"/>
                </a:solidFill>
                <a:latin typeface="Roboto"/>
                <a:ea typeface="Roboto"/>
                <a:cs typeface="Roboto"/>
                <a:sym typeface="Roboto"/>
              </a:rPr>
              <a:t> Committee</a:t>
            </a:r>
          </a:p>
          <a:p>
            <a:pPr algn="l">
              <a:lnSpc>
                <a:spcPts val="4199"/>
              </a:lnSpc>
            </a:pPr>
            <a:r>
              <a:rPr lang="en-US" sz="2999" dirty="0">
                <a:solidFill>
                  <a:srgbClr val="002147"/>
                </a:solidFill>
                <a:latin typeface="Roboto"/>
                <a:ea typeface="Roboto"/>
                <a:cs typeface="Roboto"/>
                <a:sym typeface="Roboto"/>
              </a:rPr>
              <a:t>Alice DiSanto | </a:t>
            </a:r>
            <a:r>
              <a:rPr lang="en-US" sz="2999" dirty="0">
                <a:solidFill>
                  <a:srgbClr val="002147"/>
                </a:solidFill>
                <a:latin typeface="Roboto"/>
                <a:ea typeface="Roboto"/>
                <a:cs typeface="Roboto"/>
                <a:sym typeface="Roboto"/>
                <a:hlinkClick r:id="rId4"/>
              </a:rPr>
              <a:t>alice.disanto@asirobots.com</a:t>
            </a:r>
            <a:r>
              <a:rPr lang="en-US" sz="2999" dirty="0">
                <a:solidFill>
                  <a:srgbClr val="002147"/>
                </a:solidFill>
                <a:latin typeface="Roboto"/>
                <a:ea typeface="Roboto"/>
                <a:cs typeface="Roboto"/>
                <a:sym typeface="Roboto"/>
              </a:rPr>
              <a:t> | 914-582-8464</a:t>
            </a:r>
          </a:p>
          <a:p>
            <a:pPr algn="l">
              <a:lnSpc>
                <a:spcPts val="4199"/>
              </a:lnSpc>
            </a:pPr>
            <a:r>
              <a:rPr lang="en-US" sz="2999" dirty="0">
                <a:solidFill>
                  <a:srgbClr val="002147"/>
                </a:solidFill>
                <a:latin typeface="Roboto"/>
                <a:ea typeface="Roboto"/>
                <a:cs typeface="Roboto"/>
                <a:sym typeface="Roboto"/>
              </a:rPr>
              <a:t>Shawn Ruddo | </a:t>
            </a:r>
            <a:r>
              <a:rPr lang="en-US" sz="2999" dirty="0">
                <a:solidFill>
                  <a:srgbClr val="002147"/>
                </a:solidFill>
                <a:latin typeface="Roboto"/>
                <a:ea typeface="Roboto"/>
                <a:cs typeface="Roboto"/>
                <a:sym typeface="Roboto"/>
                <a:hlinkClick r:id="rId5"/>
              </a:rPr>
              <a:t>sruddo@istonline.com</a:t>
            </a:r>
            <a:r>
              <a:rPr lang="en-US" sz="2999" dirty="0">
                <a:solidFill>
                  <a:srgbClr val="002147"/>
                </a:solidFill>
                <a:latin typeface="Roboto"/>
                <a:ea typeface="Roboto"/>
                <a:cs typeface="Roboto"/>
                <a:sym typeface="Roboto"/>
              </a:rPr>
              <a:t> | 703-581-2216</a:t>
            </a:r>
          </a:p>
        </p:txBody>
      </p:sp>
      <p:sp>
        <p:nvSpPr>
          <p:cNvPr id="11" name="TextBox 11"/>
          <p:cNvSpPr txBox="1"/>
          <p:nvPr/>
        </p:nvSpPr>
        <p:spPr>
          <a:xfrm>
            <a:off x="13255727" y="981075"/>
            <a:ext cx="4754379" cy="298159"/>
          </a:xfrm>
          <a:prstGeom prst="rect">
            <a:avLst/>
          </a:prstGeom>
        </p:spPr>
        <p:txBody>
          <a:bodyPr lIns="0" tIns="0" rIns="0" bIns="0" rtlCol="0" anchor="t">
            <a:spAutoFit/>
          </a:bodyPr>
          <a:lstStyle/>
          <a:p>
            <a:pPr algn="ctr">
              <a:lnSpc>
                <a:spcPts val="2520"/>
              </a:lnSpc>
              <a:spcBef>
                <a:spcPct val="0"/>
              </a:spcBef>
            </a:pPr>
            <a:r>
              <a:rPr lang="en-US" sz="1800" u="sng" dirty="0">
                <a:solidFill>
                  <a:srgbClr val="002147"/>
                </a:solidFill>
                <a:latin typeface="Roboto"/>
                <a:ea typeface="Roboto"/>
                <a:cs typeface="Roboto"/>
                <a:sym typeface="Roboto"/>
                <a:hlinkClick r:id="rId6" tooltip="https://www.securityindustry.org/women-in-security-forum/">
                  <a:extLst>
                    <a:ext uri="{A12FA001-AC4F-418D-AE19-62706E023703}">
                      <ahyp:hlinkClr xmlns:ahyp="http://schemas.microsoft.com/office/drawing/2018/hyperlinkcolor" val="tx"/>
                    </a:ext>
                  </a:extLst>
                </a:hlinkClick>
              </a:rPr>
              <a:t>securityindustry.org/women-in-security-forum</a:t>
            </a:r>
          </a:p>
        </p:txBody>
      </p:sp>
      <p:sp>
        <p:nvSpPr>
          <p:cNvPr id="12" name="Freeform 12"/>
          <p:cNvSpPr/>
          <p:nvPr/>
        </p:nvSpPr>
        <p:spPr>
          <a:xfrm>
            <a:off x="13575461" y="7861061"/>
            <a:ext cx="3642093" cy="1397239"/>
          </a:xfrm>
          <a:custGeom>
            <a:avLst/>
            <a:gdLst/>
            <a:ahLst/>
            <a:cxnLst/>
            <a:rect l="l" t="t" r="r" b="b"/>
            <a:pathLst>
              <a:path w="3642093" h="1397239">
                <a:moveTo>
                  <a:pt x="0" y="0"/>
                </a:moveTo>
                <a:lnTo>
                  <a:pt x="3642093" y="0"/>
                </a:lnTo>
                <a:lnTo>
                  <a:pt x="3642093" y="1397239"/>
                </a:lnTo>
                <a:lnTo>
                  <a:pt x="0" y="1397239"/>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71511" y="671511"/>
            <a:ext cx="10287000" cy="8943978"/>
            <a:chOff x="0" y="0"/>
            <a:chExt cx="43979205" cy="38237486"/>
          </a:xfrm>
        </p:grpSpPr>
        <p:sp>
          <p:nvSpPr>
            <p:cNvPr id="3" name="Freeform 3"/>
            <p:cNvSpPr/>
            <p:nvPr/>
          </p:nvSpPr>
          <p:spPr>
            <a:xfrm>
              <a:off x="0" y="0"/>
              <a:ext cx="43979204" cy="38237486"/>
            </a:xfrm>
            <a:custGeom>
              <a:avLst/>
              <a:gdLst/>
              <a:ahLst/>
              <a:cxnLst/>
              <a:rect l="l" t="t" r="r" b="b"/>
              <a:pathLst>
                <a:path w="43979204" h="38237486">
                  <a:moveTo>
                    <a:pt x="0" y="0"/>
                  </a:moveTo>
                  <a:lnTo>
                    <a:pt x="43979204" y="0"/>
                  </a:lnTo>
                  <a:lnTo>
                    <a:pt x="43979204" y="38237486"/>
                  </a:lnTo>
                  <a:lnTo>
                    <a:pt x="0" y="38237486"/>
                  </a:lnTo>
                  <a:close/>
                </a:path>
              </a:pathLst>
            </a:custGeom>
            <a:solidFill>
              <a:srgbClr val="73D2DF"/>
            </a:solidFill>
          </p:spPr>
          <p:txBody>
            <a:bodyPr/>
            <a:lstStyle/>
            <a:p>
              <a:endParaRPr lang="en-US"/>
            </a:p>
          </p:txBody>
        </p:sp>
      </p:grpSp>
      <p:grpSp>
        <p:nvGrpSpPr>
          <p:cNvPr id="4" name="Group 4"/>
          <p:cNvGrpSpPr/>
          <p:nvPr/>
        </p:nvGrpSpPr>
        <p:grpSpPr>
          <a:xfrm>
            <a:off x="1028700" y="0"/>
            <a:ext cx="7915278" cy="5845387"/>
            <a:chOff x="0" y="0"/>
            <a:chExt cx="10553704" cy="7793849"/>
          </a:xfrm>
        </p:grpSpPr>
        <p:pic>
          <p:nvPicPr>
            <p:cNvPr id="5" name="Picture 5"/>
            <p:cNvPicPr>
              <a:picLocks noChangeAspect="1"/>
            </p:cNvPicPr>
            <p:nvPr/>
          </p:nvPicPr>
          <p:blipFill>
            <a:blip r:embed="rId2"/>
            <a:srcRect l="4891" r="4891"/>
            <a:stretch>
              <a:fillRect/>
            </a:stretch>
          </p:blipFill>
          <p:spPr>
            <a:xfrm>
              <a:off x="0" y="0"/>
              <a:ext cx="10553704" cy="7793849"/>
            </a:xfrm>
            <a:prstGeom prst="rect">
              <a:avLst/>
            </a:prstGeom>
          </p:spPr>
        </p:pic>
      </p:grpSp>
      <p:grpSp>
        <p:nvGrpSpPr>
          <p:cNvPr id="6" name="Group 6"/>
          <p:cNvGrpSpPr/>
          <p:nvPr/>
        </p:nvGrpSpPr>
        <p:grpSpPr>
          <a:xfrm>
            <a:off x="8943978" y="5845387"/>
            <a:ext cx="8315322" cy="3412913"/>
            <a:chOff x="0" y="0"/>
            <a:chExt cx="11087096" cy="4550551"/>
          </a:xfrm>
        </p:grpSpPr>
        <p:pic>
          <p:nvPicPr>
            <p:cNvPr id="7" name="Picture 7"/>
            <p:cNvPicPr>
              <a:picLocks noChangeAspect="1"/>
            </p:cNvPicPr>
            <p:nvPr/>
          </p:nvPicPr>
          <p:blipFill>
            <a:blip r:embed="rId3"/>
            <a:srcRect t="17034" b="24226"/>
            <a:stretch>
              <a:fillRect/>
            </a:stretch>
          </p:blipFill>
          <p:spPr>
            <a:xfrm>
              <a:off x="0" y="0"/>
              <a:ext cx="11087096" cy="4550551"/>
            </a:xfrm>
            <a:prstGeom prst="rect">
              <a:avLst/>
            </a:prstGeom>
          </p:spPr>
        </p:pic>
      </p:grpSp>
      <p:grpSp>
        <p:nvGrpSpPr>
          <p:cNvPr id="8" name="Group 8"/>
          <p:cNvGrpSpPr/>
          <p:nvPr/>
        </p:nvGrpSpPr>
        <p:grpSpPr>
          <a:xfrm>
            <a:off x="8305803" y="6913668"/>
            <a:ext cx="1276350" cy="12763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836"/>
            </a:solidFill>
          </p:spPr>
          <p:txBody>
            <a:bodyPr/>
            <a:lstStyle/>
            <a:p>
              <a:endParaRPr lang="en-US"/>
            </a:p>
          </p:txBody>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11" name="Freeform 11"/>
          <p:cNvSpPr/>
          <p:nvPr/>
        </p:nvSpPr>
        <p:spPr>
          <a:xfrm>
            <a:off x="8592234" y="7229118"/>
            <a:ext cx="703488" cy="645450"/>
          </a:xfrm>
          <a:custGeom>
            <a:avLst/>
            <a:gdLst/>
            <a:ahLst/>
            <a:cxnLst/>
            <a:rect l="l" t="t" r="r" b="b"/>
            <a:pathLst>
              <a:path w="703488" h="645450">
                <a:moveTo>
                  <a:pt x="0" y="0"/>
                </a:moveTo>
                <a:lnTo>
                  <a:pt x="703488" y="0"/>
                </a:lnTo>
                <a:lnTo>
                  <a:pt x="703488" y="645450"/>
                </a:lnTo>
                <a:lnTo>
                  <a:pt x="0" y="645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10004939" y="3060144"/>
            <a:ext cx="6993518" cy="1665841"/>
          </a:xfrm>
          <a:prstGeom prst="rect">
            <a:avLst/>
          </a:prstGeom>
        </p:spPr>
        <p:txBody>
          <a:bodyPr lIns="0" tIns="0" rIns="0" bIns="0" rtlCol="0" anchor="t">
            <a:spAutoFit/>
          </a:bodyPr>
          <a:lstStyle/>
          <a:p>
            <a:pPr algn="l">
              <a:lnSpc>
                <a:spcPts val="6600"/>
              </a:lnSpc>
            </a:pPr>
            <a:r>
              <a:rPr lang="en-US" sz="4800" b="1" dirty="0">
                <a:solidFill>
                  <a:srgbClr val="73D2DF"/>
                </a:solidFill>
                <a:latin typeface="Univers Heavy"/>
                <a:ea typeface="Univers Heavy"/>
                <a:cs typeface="Univers Heavy"/>
                <a:sym typeface="Univers Heavy"/>
              </a:rPr>
              <a:t>Playing Fields of the Security Industry</a:t>
            </a:r>
          </a:p>
        </p:txBody>
      </p:sp>
      <p:sp>
        <p:nvSpPr>
          <p:cNvPr id="14" name="TextBox 14"/>
          <p:cNvSpPr txBox="1"/>
          <p:nvPr/>
        </p:nvSpPr>
        <p:spPr>
          <a:xfrm>
            <a:off x="10004939" y="2628900"/>
            <a:ext cx="7950715" cy="346249"/>
          </a:xfrm>
          <a:prstGeom prst="rect">
            <a:avLst/>
          </a:prstGeom>
        </p:spPr>
        <p:txBody>
          <a:bodyPr wrap="square" lIns="0" tIns="0" rIns="0" bIns="0" rtlCol="0" anchor="t">
            <a:spAutoFit/>
          </a:bodyPr>
          <a:lstStyle/>
          <a:p>
            <a:pPr algn="l">
              <a:lnSpc>
                <a:spcPts val="2940"/>
              </a:lnSpc>
            </a:pPr>
            <a:r>
              <a:rPr lang="en-US" sz="2100" dirty="0">
                <a:solidFill>
                  <a:srgbClr val="73D2DF"/>
                </a:solidFill>
                <a:latin typeface="Roboto"/>
                <a:ea typeface="Roboto"/>
                <a:cs typeface="Roboto"/>
                <a:sym typeface="Roboto"/>
              </a:rPr>
              <a:t>Excel in the Right Position to Match Your Skills </a:t>
            </a:r>
          </a:p>
        </p:txBody>
      </p:sp>
      <p:sp>
        <p:nvSpPr>
          <p:cNvPr id="15" name="TextBox 15"/>
          <p:cNvSpPr txBox="1"/>
          <p:nvPr/>
        </p:nvSpPr>
        <p:spPr>
          <a:xfrm>
            <a:off x="1400527" y="7426113"/>
            <a:ext cx="6142923" cy="1833835"/>
          </a:xfrm>
          <a:prstGeom prst="rect">
            <a:avLst/>
          </a:prstGeom>
        </p:spPr>
        <p:txBody>
          <a:bodyPr lIns="0" tIns="0" rIns="0" bIns="0" rtlCol="0" anchor="t">
            <a:spAutoFit/>
          </a:bodyPr>
          <a:lstStyle/>
          <a:p>
            <a:pPr algn="l">
              <a:lnSpc>
                <a:spcPts val="2940"/>
              </a:lnSpc>
            </a:pPr>
            <a:r>
              <a:rPr lang="en-US" sz="2100" dirty="0">
                <a:solidFill>
                  <a:srgbClr val="002147"/>
                </a:solidFill>
                <a:latin typeface="Roboto"/>
                <a:ea typeface="Roboto"/>
                <a:cs typeface="Roboto"/>
                <a:sym typeface="Roboto"/>
              </a:rPr>
              <a:t>Whether just starting out or a seasoned professional, the security industry has a job suited to your talent and future vision for “what’s next”. Check out some of </a:t>
            </a:r>
            <a:r>
              <a:rPr lang="en-US" sz="2100">
                <a:solidFill>
                  <a:srgbClr val="002147"/>
                </a:solidFill>
                <a:latin typeface="Roboto"/>
                <a:ea typeface="Roboto"/>
                <a:cs typeface="Roboto"/>
                <a:sym typeface="Roboto"/>
              </a:rPr>
              <a:t>the options </a:t>
            </a:r>
            <a:r>
              <a:rPr lang="en-US" sz="2100" dirty="0">
                <a:solidFill>
                  <a:srgbClr val="002147"/>
                </a:solidFill>
                <a:latin typeface="Roboto"/>
                <a:ea typeface="Roboto"/>
                <a:cs typeface="Roboto"/>
                <a:sym typeface="Roboto"/>
              </a:rPr>
              <a:t>and add to your career scoreboard. </a:t>
            </a:r>
          </a:p>
        </p:txBody>
      </p:sp>
      <p:sp>
        <p:nvSpPr>
          <p:cNvPr id="16" name="TextBox 16"/>
          <p:cNvSpPr txBox="1"/>
          <p:nvPr/>
        </p:nvSpPr>
        <p:spPr>
          <a:xfrm>
            <a:off x="1400527" y="6697768"/>
            <a:ext cx="5151813" cy="403226"/>
          </a:xfrm>
          <a:prstGeom prst="rect">
            <a:avLst/>
          </a:prstGeom>
        </p:spPr>
        <p:txBody>
          <a:bodyPr lIns="0" tIns="0" rIns="0" bIns="0" rtlCol="0" anchor="t">
            <a:spAutoFit/>
          </a:bodyPr>
          <a:lstStyle/>
          <a:p>
            <a:pPr algn="l">
              <a:lnSpc>
                <a:spcPts val="2750"/>
              </a:lnSpc>
            </a:pPr>
            <a:r>
              <a:rPr lang="en-US" sz="2500" b="1">
                <a:solidFill>
                  <a:srgbClr val="002147"/>
                </a:solidFill>
                <a:latin typeface="Univers Heavy"/>
                <a:ea typeface="Univers Heavy"/>
                <a:cs typeface="Univers Heavy"/>
                <a:sym typeface="Univers Heavy"/>
              </a:rPr>
              <a:t>GOOD GAME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a:off x="5156402" y="2612976"/>
            <a:ext cx="3500327" cy="4480512"/>
            <a:chOff x="0" y="0"/>
            <a:chExt cx="4667103" cy="5974017"/>
          </a:xfrm>
        </p:grpSpPr>
        <p:pic>
          <p:nvPicPr>
            <p:cNvPr id="3" name="Picture 3"/>
            <p:cNvPicPr>
              <a:picLocks noChangeAspect="1"/>
            </p:cNvPicPr>
            <p:nvPr/>
          </p:nvPicPr>
          <p:blipFill>
            <a:blip r:embed="rId3"/>
            <a:srcRect t="7359" b="7359"/>
            <a:stretch>
              <a:fillRect/>
            </a:stretch>
          </p:blipFill>
          <p:spPr>
            <a:xfrm>
              <a:off x="0" y="0"/>
              <a:ext cx="4667103" cy="5974017"/>
            </a:xfrm>
            <a:prstGeom prst="rect">
              <a:avLst/>
            </a:prstGeom>
            <a:ln w="38100">
              <a:solidFill>
                <a:schemeClr val="tx1"/>
              </a:solidFill>
            </a:ln>
          </p:spPr>
        </p:pic>
      </p:grpSp>
      <p:grpSp>
        <p:nvGrpSpPr>
          <p:cNvPr id="4" name="Group 4"/>
          <p:cNvGrpSpPr/>
          <p:nvPr/>
        </p:nvGrpSpPr>
        <p:grpSpPr>
          <a:xfrm>
            <a:off x="9637805" y="2612976"/>
            <a:ext cx="3500327" cy="4480512"/>
            <a:chOff x="0" y="0"/>
            <a:chExt cx="4667103" cy="5974017"/>
          </a:xfrm>
        </p:grpSpPr>
        <p:pic>
          <p:nvPicPr>
            <p:cNvPr id="5" name="Picture 5"/>
            <p:cNvPicPr>
              <a:picLocks noChangeAspect="1"/>
            </p:cNvPicPr>
            <p:nvPr/>
          </p:nvPicPr>
          <p:blipFill>
            <a:blip r:embed="rId4"/>
            <a:srcRect l="23975" r="23975"/>
            <a:stretch>
              <a:fillRect/>
            </a:stretch>
          </p:blipFill>
          <p:spPr>
            <a:xfrm>
              <a:off x="0" y="0"/>
              <a:ext cx="4667103" cy="5974017"/>
            </a:xfrm>
            <a:prstGeom prst="rect">
              <a:avLst/>
            </a:prstGeom>
            <a:ln w="38100">
              <a:solidFill>
                <a:srgbClr val="002147"/>
              </a:solidFill>
            </a:ln>
          </p:spPr>
        </p:pic>
      </p:grpSp>
      <p:grpSp>
        <p:nvGrpSpPr>
          <p:cNvPr id="6" name="Group 6"/>
          <p:cNvGrpSpPr/>
          <p:nvPr/>
        </p:nvGrpSpPr>
        <p:grpSpPr>
          <a:xfrm>
            <a:off x="14118605" y="2612976"/>
            <a:ext cx="3500327" cy="4480512"/>
            <a:chOff x="0" y="0"/>
            <a:chExt cx="4667103" cy="5974017"/>
          </a:xfrm>
        </p:grpSpPr>
        <p:pic>
          <p:nvPicPr>
            <p:cNvPr id="7" name="Picture 7"/>
            <p:cNvPicPr>
              <a:picLocks noChangeAspect="1"/>
            </p:cNvPicPr>
            <p:nvPr/>
          </p:nvPicPr>
          <p:blipFill>
            <a:blip r:embed="rId5"/>
            <a:srcRect t="4319" b="4319"/>
            <a:stretch>
              <a:fillRect/>
            </a:stretch>
          </p:blipFill>
          <p:spPr>
            <a:xfrm>
              <a:off x="0" y="0"/>
              <a:ext cx="4667103" cy="5974017"/>
            </a:xfrm>
            <a:prstGeom prst="rect">
              <a:avLst/>
            </a:prstGeom>
            <a:ln w="38100">
              <a:solidFill>
                <a:schemeClr val="tx1"/>
              </a:solidFill>
            </a:ln>
          </p:spPr>
        </p:pic>
      </p:grpSp>
      <p:grpSp>
        <p:nvGrpSpPr>
          <p:cNvPr id="8" name="Group 8"/>
          <p:cNvGrpSpPr/>
          <p:nvPr/>
        </p:nvGrpSpPr>
        <p:grpSpPr>
          <a:xfrm>
            <a:off x="5266661" y="6768798"/>
            <a:ext cx="3279809" cy="649380"/>
            <a:chOff x="0" y="0"/>
            <a:chExt cx="4373079" cy="865840"/>
          </a:xfrm>
        </p:grpSpPr>
        <p:grpSp>
          <p:nvGrpSpPr>
            <p:cNvPr id="9" name="Group 9"/>
            <p:cNvGrpSpPr/>
            <p:nvPr/>
          </p:nvGrpSpPr>
          <p:grpSpPr>
            <a:xfrm rot="-5400000">
              <a:off x="1753620" y="-1753620"/>
              <a:ext cx="865840" cy="4373079"/>
              <a:chOff x="0" y="0"/>
              <a:chExt cx="4797613" cy="24231203"/>
            </a:xfrm>
          </p:grpSpPr>
          <p:sp>
            <p:nvSpPr>
              <p:cNvPr id="10" name="Freeform 10"/>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1" name="TextBox 11"/>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JUNIOR VARSITY</a:t>
              </a:r>
            </a:p>
          </p:txBody>
        </p:sp>
      </p:grpSp>
      <p:grpSp>
        <p:nvGrpSpPr>
          <p:cNvPr id="12" name="Group 12"/>
          <p:cNvGrpSpPr/>
          <p:nvPr/>
        </p:nvGrpSpPr>
        <p:grpSpPr>
          <a:xfrm>
            <a:off x="9748063" y="6768798"/>
            <a:ext cx="3279809" cy="649380"/>
            <a:chOff x="0" y="0"/>
            <a:chExt cx="4373079" cy="865840"/>
          </a:xfrm>
        </p:grpSpPr>
        <p:grpSp>
          <p:nvGrpSpPr>
            <p:cNvPr id="13" name="Group 13"/>
            <p:cNvGrpSpPr/>
            <p:nvPr/>
          </p:nvGrpSpPr>
          <p:grpSpPr>
            <a:xfrm rot="-5400000">
              <a:off x="1753620" y="-1753620"/>
              <a:ext cx="865840" cy="4373079"/>
              <a:chOff x="0" y="0"/>
              <a:chExt cx="4797613" cy="24231203"/>
            </a:xfrm>
          </p:grpSpPr>
          <p:sp>
            <p:nvSpPr>
              <p:cNvPr id="14" name="Freeform 14"/>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5" name="TextBox 15"/>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VARSITY</a:t>
              </a:r>
            </a:p>
          </p:txBody>
        </p:sp>
      </p:grpSp>
      <p:grpSp>
        <p:nvGrpSpPr>
          <p:cNvPr id="16" name="Group 16"/>
          <p:cNvGrpSpPr/>
          <p:nvPr/>
        </p:nvGrpSpPr>
        <p:grpSpPr>
          <a:xfrm>
            <a:off x="14228863" y="6768798"/>
            <a:ext cx="3279809" cy="649380"/>
            <a:chOff x="0" y="0"/>
            <a:chExt cx="4373079" cy="865840"/>
          </a:xfrm>
        </p:grpSpPr>
        <p:grpSp>
          <p:nvGrpSpPr>
            <p:cNvPr id="17" name="Group 17"/>
            <p:cNvGrpSpPr/>
            <p:nvPr/>
          </p:nvGrpSpPr>
          <p:grpSpPr>
            <a:xfrm rot="-5400000">
              <a:off x="1753620" y="-1753620"/>
              <a:ext cx="865840" cy="4373079"/>
              <a:chOff x="0" y="0"/>
              <a:chExt cx="4797613" cy="24231203"/>
            </a:xfrm>
          </p:grpSpPr>
          <p:sp>
            <p:nvSpPr>
              <p:cNvPr id="18" name="Freeform 18"/>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9" name="TextBox 19"/>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PRO</a:t>
              </a:r>
            </a:p>
          </p:txBody>
        </p:sp>
      </p:grpSp>
      <p:sp>
        <p:nvSpPr>
          <p:cNvPr id="20" name="TextBox 20"/>
          <p:cNvSpPr txBox="1"/>
          <p:nvPr/>
        </p:nvSpPr>
        <p:spPr>
          <a:xfrm>
            <a:off x="824498" y="7627584"/>
            <a:ext cx="3919237"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Project Lead</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Project Coordinator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Project Administrator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Entry Level/Junior Project Manager</a:t>
            </a:r>
          </a:p>
        </p:txBody>
      </p:sp>
      <p:sp>
        <p:nvSpPr>
          <p:cNvPr id="21" name="TextBox 21"/>
          <p:cNvSpPr txBox="1"/>
          <p:nvPr/>
        </p:nvSpPr>
        <p:spPr>
          <a:xfrm>
            <a:off x="5156402" y="7613992"/>
            <a:ext cx="3706238" cy="1468928"/>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Security Project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Job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Installation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Site Supervisor</a:t>
            </a:r>
          </a:p>
        </p:txBody>
      </p:sp>
      <p:sp>
        <p:nvSpPr>
          <p:cNvPr id="22" name="TextBox 22"/>
          <p:cNvSpPr txBox="1"/>
          <p:nvPr/>
        </p:nvSpPr>
        <p:spPr>
          <a:xfrm>
            <a:off x="9637805" y="7560942"/>
            <a:ext cx="3919237"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Senior Project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Program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Director of Operations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Director of Program Management Office (PMO)</a:t>
            </a:r>
          </a:p>
        </p:txBody>
      </p:sp>
      <p:sp>
        <p:nvSpPr>
          <p:cNvPr id="23" name="TextBox 23"/>
          <p:cNvSpPr txBox="1"/>
          <p:nvPr/>
        </p:nvSpPr>
        <p:spPr>
          <a:xfrm>
            <a:off x="14118605" y="7627584"/>
            <a:ext cx="3919237" cy="2212722"/>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 of Operations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SVP of Operations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 Program Management Office (PMO)</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SVP Program Management Office (PMO)</a:t>
            </a:r>
          </a:p>
        </p:txBody>
      </p:sp>
      <p:sp>
        <p:nvSpPr>
          <p:cNvPr id="24" name="TextBox 24"/>
          <p:cNvSpPr txBox="1"/>
          <p:nvPr/>
        </p:nvSpPr>
        <p:spPr>
          <a:xfrm>
            <a:off x="676204" y="514350"/>
            <a:ext cx="11536680" cy="815975"/>
          </a:xfrm>
          <a:prstGeom prst="rect">
            <a:avLst/>
          </a:prstGeom>
        </p:spPr>
        <p:txBody>
          <a:bodyPr lIns="0" tIns="0" rIns="0" bIns="0" rtlCol="0" anchor="t">
            <a:spAutoFit/>
          </a:bodyPr>
          <a:lstStyle/>
          <a:p>
            <a:pPr algn="l">
              <a:lnSpc>
                <a:spcPts val="5500"/>
              </a:lnSpc>
            </a:pPr>
            <a:r>
              <a:rPr lang="en-US" sz="5000" b="1" dirty="0">
                <a:solidFill>
                  <a:srgbClr val="002147"/>
                </a:solidFill>
                <a:latin typeface="Univers Heavy"/>
                <a:ea typeface="Univers Heavy"/>
                <a:cs typeface="Univers Heavy"/>
                <a:sym typeface="Univers Heavy"/>
              </a:rPr>
              <a:t>PROJECT MANAGEMENT</a:t>
            </a:r>
          </a:p>
        </p:txBody>
      </p:sp>
      <p:grpSp>
        <p:nvGrpSpPr>
          <p:cNvPr id="25" name="Group 25"/>
          <p:cNvGrpSpPr/>
          <p:nvPr/>
        </p:nvGrpSpPr>
        <p:grpSpPr>
          <a:xfrm>
            <a:off x="824498" y="2612976"/>
            <a:ext cx="3500327" cy="4480512"/>
            <a:chOff x="0" y="0"/>
            <a:chExt cx="4667103" cy="5974017"/>
          </a:xfrm>
        </p:grpSpPr>
        <p:pic>
          <p:nvPicPr>
            <p:cNvPr id="26" name="Picture 26"/>
            <p:cNvPicPr>
              <a:picLocks noChangeAspect="1"/>
            </p:cNvPicPr>
            <p:nvPr/>
          </p:nvPicPr>
          <p:blipFill>
            <a:blip r:embed="rId6"/>
            <a:srcRect l="45971" r="1881"/>
            <a:stretch>
              <a:fillRect/>
            </a:stretch>
          </p:blipFill>
          <p:spPr>
            <a:xfrm>
              <a:off x="0" y="0"/>
              <a:ext cx="4667103" cy="5974017"/>
            </a:xfrm>
            <a:prstGeom prst="rect">
              <a:avLst/>
            </a:prstGeom>
            <a:ln w="38100">
              <a:solidFill>
                <a:srgbClr val="002147"/>
              </a:solidFill>
            </a:ln>
          </p:spPr>
        </p:pic>
      </p:grpSp>
      <p:grpSp>
        <p:nvGrpSpPr>
          <p:cNvPr id="27" name="Group 27"/>
          <p:cNvGrpSpPr/>
          <p:nvPr/>
        </p:nvGrpSpPr>
        <p:grpSpPr>
          <a:xfrm rot="-5400000">
            <a:off x="2230638" y="5453583"/>
            <a:ext cx="649380" cy="3279809"/>
            <a:chOff x="0" y="0"/>
            <a:chExt cx="4797613" cy="24231203"/>
          </a:xfrm>
        </p:grpSpPr>
        <p:sp>
          <p:nvSpPr>
            <p:cNvPr id="28" name="Freeform 28"/>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9" name="TextBox 29"/>
          <p:cNvSpPr txBox="1"/>
          <p:nvPr/>
        </p:nvSpPr>
        <p:spPr>
          <a:xfrm>
            <a:off x="1011065" y="6911561"/>
            <a:ext cx="3088526" cy="363855"/>
          </a:xfrm>
          <a:prstGeom prst="rect">
            <a:avLst/>
          </a:prstGeom>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FRESHMAN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99440" y="3798440"/>
            <a:ext cx="6311013" cy="6666107"/>
            <a:chOff x="0" y="0"/>
            <a:chExt cx="26980979" cy="28499083"/>
          </a:xfrm>
        </p:grpSpPr>
        <p:sp>
          <p:nvSpPr>
            <p:cNvPr id="3" name="Freeform 3"/>
            <p:cNvSpPr/>
            <p:nvPr/>
          </p:nvSpPr>
          <p:spPr>
            <a:xfrm>
              <a:off x="0" y="0"/>
              <a:ext cx="26980979" cy="28499082"/>
            </a:xfrm>
            <a:custGeom>
              <a:avLst/>
              <a:gdLst/>
              <a:ahLst/>
              <a:cxnLst/>
              <a:rect l="l" t="t" r="r" b="b"/>
              <a:pathLst>
                <a:path w="26980979" h="28499082">
                  <a:moveTo>
                    <a:pt x="0" y="0"/>
                  </a:moveTo>
                  <a:lnTo>
                    <a:pt x="26980979" y="0"/>
                  </a:lnTo>
                  <a:lnTo>
                    <a:pt x="26980979" y="28499082"/>
                  </a:lnTo>
                  <a:lnTo>
                    <a:pt x="0" y="28499082"/>
                  </a:lnTo>
                  <a:close/>
                </a:path>
              </a:pathLst>
            </a:custGeom>
            <a:solidFill>
              <a:srgbClr val="002147"/>
            </a:solidFill>
          </p:spPr>
          <p:txBody>
            <a:bodyPr/>
            <a:lstStyle/>
            <a:p>
              <a:endParaRPr lang="en-US"/>
            </a:p>
          </p:txBody>
        </p:sp>
      </p:grpSp>
      <p:grpSp>
        <p:nvGrpSpPr>
          <p:cNvPr id="4" name="Group 4"/>
          <p:cNvGrpSpPr/>
          <p:nvPr/>
        </p:nvGrpSpPr>
        <p:grpSpPr>
          <a:xfrm>
            <a:off x="10230542" y="1028700"/>
            <a:ext cx="7028758" cy="7516244"/>
            <a:chOff x="0" y="0"/>
            <a:chExt cx="9371677" cy="10021659"/>
          </a:xfrm>
        </p:grpSpPr>
        <p:pic>
          <p:nvPicPr>
            <p:cNvPr id="5" name="Picture 5"/>
            <p:cNvPicPr>
              <a:picLocks noChangeAspect="1"/>
            </p:cNvPicPr>
            <p:nvPr/>
          </p:nvPicPr>
          <p:blipFill>
            <a:blip r:embed="rId2"/>
            <a:srcRect l="16451" r="16451"/>
            <a:stretch>
              <a:fillRect/>
            </a:stretch>
          </p:blipFill>
          <p:spPr>
            <a:xfrm>
              <a:off x="0" y="0"/>
              <a:ext cx="9371677" cy="10021659"/>
            </a:xfrm>
            <a:prstGeom prst="rect">
              <a:avLst/>
            </a:prstGeom>
          </p:spPr>
        </p:pic>
      </p:grpSp>
      <p:grpSp>
        <p:nvGrpSpPr>
          <p:cNvPr id="6" name="Group 6"/>
          <p:cNvGrpSpPr/>
          <p:nvPr/>
        </p:nvGrpSpPr>
        <p:grpSpPr>
          <a:xfrm>
            <a:off x="9592367" y="3071653"/>
            <a:ext cx="951838" cy="9518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3A"/>
            </a:solidFill>
          </p:spPr>
          <p:txBody>
            <a:bodyPr/>
            <a:lstStyle/>
            <a:p>
              <a:endParaRPr lang="en-US"/>
            </a:p>
          </p:txBody>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grpSp>
        <p:nvGrpSpPr>
          <p:cNvPr id="9" name="Group 9"/>
          <p:cNvGrpSpPr/>
          <p:nvPr/>
        </p:nvGrpSpPr>
        <p:grpSpPr>
          <a:xfrm rot="-5400000">
            <a:off x="1896913" y="7695402"/>
            <a:ext cx="1267581" cy="1332948"/>
            <a:chOff x="0" y="0"/>
            <a:chExt cx="7175281" cy="7545295"/>
          </a:xfrm>
        </p:grpSpPr>
        <p:sp>
          <p:nvSpPr>
            <p:cNvPr id="10" name="Freeform 10"/>
            <p:cNvSpPr/>
            <p:nvPr/>
          </p:nvSpPr>
          <p:spPr>
            <a:xfrm>
              <a:off x="0" y="0"/>
              <a:ext cx="7175281" cy="7545294"/>
            </a:xfrm>
            <a:custGeom>
              <a:avLst/>
              <a:gdLst/>
              <a:ahLst/>
              <a:cxnLst/>
              <a:rect l="l" t="t" r="r" b="b"/>
              <a:pathLst>
                <a:path w="7175281" h="7545294">
                  <a:moveTo>
                    <a:pt x="0" y="0"/>
                  </a:moveTo>
                  <a:lnTo>
                    <a:pt x="7175281" y="0"/>
                  </a:lnTo>
                  <a:lnTo>
                    <a:pt x="7175281" y="7545294"/>
                  </a:lnTo>
                  <a:lnTo>
                    <a:pt x="0" y="7545294"/>
                  </a:lnTo>
                  <a:close/>
                </a:path>
              </a:pathLst>
            </a:custGeom>
            <a:solidFill>
              <a:srgbClr val="3A3A3A"/>
            </a:solidFill>
          </p:spPr>
          <p:txBody>
            <a:bodyPr/>
            <a:lstStyle/>
            <a:p>
              <a:endParaRPr lang="en-US"/>
            </a:p>
          </p:txBody>
        </p:sp>
      </p:grpSp>
      <p:sp>
        <p:nvSpPr>
          <p:cNvPr id="11" name="Freeform 11"/>
          <p:cNvSpPr/>
          <p:nvPr/>
        </p:nvSpPr>
        <p:spPr>
          <a:xfrm>
            <a:off x="2150000" y="7981171"/>
            <a:ext cx="761409" cy="761409"/>
          </a:xfrm>
          <a:custGeom>
            <a:avLst/>
            <a:gdLst/>
            <a:ahLst/>
            <a:cxnLst/>
            <a:rect l="l" t="t" r="r" b="b"/>
            <a:pathLst>
              <a:path w="761409" h="761409">
                <a:moveTo>
                  <a:pt x="0" y="0"/>
                </a:moveTo>
                <a:lnTo>
                  <a:pt x="761408" y="0"/>
                </a:lnTo>
                <a:lnTo>
                  <a:pt x="761408" y="761409"/>
                </a:lnTo>
                <a:lnTo>
                  <a:pt x="0" y="761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864229" y="776674"/>
            <a:ext cx="7493174" cy="1165640"/>
          </a:xfrm>
          <a:prstGeom prst="rect">
            <a:avLst/>
          </a:prstGeom>
        </p:spPr>
        <p:txBody>
          <a:bodyPr lIns="0" tIns="0" rIns="0" bIns="0" rtlCol="0" anchor="t">
            <a:spAutoFit/>
          </a:bodyPr>
          <a:lstStyle/>
          <a:p>
            <a:pPr algn="l">
              <a:lnSpc>
                <a:spcPts val="4500"/>
              </a:lnSpc>
            </a:pPr>
            <a:r>
              <a:rPr lang="en-US" sz="6000" b="1" dirty="0">
                <a:solidFill>
                  <a:srgbClr val="002147"/>
                </a:solidFill>
                <a:latin typeface="Univers Bold"/>
                <a:ea typeface="Univers Bold"/>
                <a:cs typeface="Univers Bold"/>
                <a:sym typeface="Univers Bold"/>
              </a:rPr>
              <a:t>ABOUT THE FIELD </a:t>
            </a:r>
            <a:r>
              <a:rPr lang="en-US" sz="4000" b="1" i="1" dirty="0">
                <a:solidFill>
                  <a:srgbClr val="002147"/>
                </a:solidFill>
                <a:latin typeface="Univers Bold"/>
                <a:ea typeface="Univers Bold"/>
                <a:cs typeface="Univers Bold"/>
                <a:sym typeface="Univers Bold"/>
              </a:rPr>
              <a:t>(Project Management)</a:t>
            </a:r>
          </a:p>
        </p:txBody>
      </p:sp>
      <p:sp>
        <p:nvSpPr>
          <p:cNvPr id="13" name="TextBox 13"/>
          <p:cNvSpPr txBox="1"/>
          <p:nvPr/>
        </p:nvSpPr>
        <p:spPr>
          <a:xfrm>
            <a:off x="1864229" y="2341297"/>
            <a:ext cx="7970052" cy="5719514"/>
          </a:xfrm>
          <a:prstGeom prst="rect">
            <a:avLst/>
          </a:prstGeom>
        </p:spPr>
        <p:txBody>
          <a:bodyPr wrap="square" lIns="0" tIns="0" rIns="0" bIns="0" rtlCol="0" anchor="t">
            <a:spAutoFit/>
          </a:bodyPr>
          <a:lstStyle/>
          <a:p>
            <a:pPr marL="342900" indent="-342900" algn="l">
              <a:lnSpc>
                <a:spcPts val="2940"/>
              </a:lnSpc>
              <a:buFont typeface="Wingdings" panose="05000000000000000000" pitchFamily="2" charset="2"/>
              <a:buChar char="q"/>
            </a:pPr>
            <a:r>
              <a:rPr lang="en-US" sz="2100" b="1" dirty="0">
                <a:solidFill>
                  <a:srgbClr val="002147"/>
                </a:solidFill>
                <a:latin typeface="Roboto"/>
                <a:ea typeface="Roboto"/>
                <a:cs typeface="Roboto"/>
                <a:sym typeface="Roboto"/>
              </a:rPr>
              <a:t>Salary Potential: </a:t>
            </a:r>
            <a:r>
              <a:rPr lang="en-US" sz="2100" dirty="0">
                <a:solidFill>
                  <a:srgbClr val="002147"/>
                </a:solidFill>
                <a:latin typeface="Roboto"/>
                <a:ea typeface="Roboto"/>
                <a:cs typeface="Roboto"/>
                <a:sym typeface="Roboto"/>
              </a:rPr>
              <a:t>$75,000 to $150,000 (plus bonuses) with more senior positions having an earning potential of $175,000+.</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Work-Life Balance: </a:t>
            </a:r>
            <a:r>
              <a:rPr lang="en-US" sz="2100" dirty="0">
                <a:solidFill>
                  <a:srgbClr val="002147"/>
                </a:solidFill>
                <a:latin typeface="Roboto"/>
                <a:ea typeface="Roboto"/>
                <a:cs typeface="Roboto"/>
                <a:sym typeface="Roboto"/>
              </a:rPr>
              <a:t>Working hours (typical 40-50 hours per week) and travel requirements vary by company/role and complexity of the project/program. Project Managers may experience increased workloads when dealing with challenges or bringing projects to completion. </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Requirements:  </a:t>
            </a:r>
            <a:r>
              <a:rPr lang="en-US" sz="2100" dirty="0">
                <a:solidFill>
                  <a:srgbClr val="002147"/>
                </a:solidFill>
                <a:latin typeface="Roboto"/>
                <a:ea typeface="Roboto"/>
                <a:cs typeface="Roboto"/>
                <a:sym typeface="Roboto"/>
              </a:rPr>
              <a:t>Educational and on-the-job experience requirements vary by role. A degree in engineering, IT, Business Administration are typical.</a:t>
            </a:r>
          </a:p>
          <a:p>
            <a:pPr algn="l">
              <a:lnSpc>
                <a:spcPts val="2940"/>
              </a:lnSpc>
              <a:spcBef>
                <a:spcPts val="600"/>
              </a:spcBef>
              <a:spcAft>
                <a:spcPts val="600"/>
              </a:spcAft>
            </a:pPr>
            <a:r>
              <a:rPr lang="en-US" sz="2100" dirty="0">
                <a:solidFill>
                  <a:srgbClr val="002147"/>
                </a:solidFill>
                <a:latin typeface="Roboto"/>
                <a:ea typeface="Roboto"/>
                <a:cs typeface="Roboto"/>
                <a:sym typeface="Roboto"/>
              </a:rPr>
              <a:t>Reference the </a:t>
            </a:r>
            <a:r>
              <a:rPr lang="en-US" sz="2100" dirty="0">
                <a:solidFill>
                  <a:srgbClr val="002147"/>
                </a:solidFill>
                <a:latin typeface="Roboto"/>
                <a:ea typeface="Roboto"/>
                <a:cs typeface="Roboto"/>
                <a:sym typeface="Roboto"/>
                <a:hlinkClick r:id="rId5"/>
              </a:rPr>
              <a:t>SIA Security Industry Career’s Guide </a:t>
            </a:r>
            <a:r>
              <a:rPr lang="en-US" sz="2100" dirty="0">
                <a:solidFill>
                  <a:srgbClr val="002147"/>
                </a:solidFill>
                <a:latin typeface="Roboto"/>
                <a:ea typeface="Roboto"/>
                <a:cs typeface="Roboto"/>
                <a:sym typeface="Roboto"/>
              </a:rPr>
              <a:t>for a more comprehensive breakdown of specific roles, responsibilities and benefits. </a:t>
            </a:r>
          </a:p>
          <a:p>
            <a:pPr marL="342900" indent="-342900" algn="l">
              <a:lnSpc>
                <a:spcPts val="2940"/>
              </a:lnSpc>
              <a:spcBef>
                <a:spcPts val="600"/>
              </a:spcBef>
              <a:spcAft>
                <a:spcPts val="600"/>
              </a:spcAft>
              <a:buFont typeface="Wingdings" panose="05000000000000000000" pitchFamily="2" charset="2"/>
              <a:buChar char="q"/>
            </a:pPr>
            <a:endParaRPr lang="en-US" sz="2100" dirty="0">
              <a:solidFill>
                <a:srgbClr val="002147"/>
              </a:solidFill>
              <a:latin typeface="Roboto"/>
              <a:ea typeface="Roboto"/>
              <a:cs typeface="Roboto"/>
              <a:sym typeface="Roboto"/>
            </a:endParaRPr>
          </a:p>
        </p:txBody>
      </p:sp>
      <p:sp>
        <p:nvSpPr>
          <p:cNvPr id="14" name="TextBox 14"/>
          <p:cNvSpPr txBox="1"/>
          <p:nvPr/>
        </p:nvSpPr>
        <p:spPr>
          <a:xfrm>
            <a:off x="3522690" y="8333423"/>
            <a:ext cx="6666107" cy="1461939"/>
          </a:xfrm>
          <a:prstGeom prst="rect">
            <a:avLst/>
          </a:prstGeom>
        </p:spPr>
        <p:txBody>
          <a:bodyPr wrap="square" lIns="0" tIns="0" rIns="0" bIns="0" rtlCol="0" anchor="t">
            <a:spAutoFit/>
          </a:bodyPr>
          <a:lstStyle/>
          <a:p>
            <a:pPr>
              <a:lnSpc>
                <a:spcPts val="2940"/>
              </a:lnSpc>
              <a:spcBef>
                <a:spcPts val="600"/>
              </a:spcBef>
              <a:spcAft>
                <a:spcPts val="600"/>
              </a:spcAft>
            </a:pPr>
            <a:r>
              <a:rPr lang="en-US" sz="2100" dirty="0">
                <a:solidFill>
                  <a:srgbClr val="002147"/>
                </a:solidFill>
                <a:latin typeface="Roboto"/>
                <a:ea typeface="Roboto"/>
                <a:cs typeface="Roboto"/>
                <a:sym typeface="Roboto"/>
              </a:rPr>
              <a:t>Successful project managers have significant potential for career advancement with broader responsibility for managing all aspects of their company’s relationships with customer, vendors, and sub-contractors. </a:t>
            </a:r>
          </a:p>
        </p:txBody>
      </p:sp>
      <p:sp>
        <p:nvSpPr>
          <p:cNvPr id="15" name="TextBox 15"/>
          <p:cNvSpPr txBox="1"/>
          <p:nvPr/>
        </p:nvSpPr>
        <p:spPr>
          <a:xfrm>
            <a:off x="3482949" y="7730697"/>
            <a:ext cx="5839195" cy="359073"/>
          </a:xfrm>
          <a:prstGeom prst="rect">
            <a:avLst/>
          </a:prstGeom>
        </p:spPr>
        <p:txBody>
          <a:bodyPr wrap="square" lIns="0" tIns="0" rIns="0" bIns="0" rtlCol="0" anchor="t">
            <a:spAutoFit/>
          </a:bodyPr>
          <a:lstStyle/>
          <a:p>
            <a:pPr algn="l">
              <a:lnSpc>
                <a:spcPts val="2750"/>
              </a:lnSpc>
            </a:pPr>
            <a:r>
              <a:rPr lang="en-US" sz="2500" b="1" dirty="0">
                <a:solidFill>
                  <a:srgbClr val="002147"/>
                </a:solidFill>
                <a:latin typeface="Univers Heavy"/>
                <a:ea typeface="Univers Heavy"/>
                <a:cs typeface="Univers Heavy"/>
                <a:sym typeface="Univers Heavy"/>
              </a:rPr>
              <a:t>ADVANCEMENT OPPORTUNITIES</a:t>
            </a:r>
          </a:p>
        </p:txBody>
      </p:sp>
    </p:spTree>
    <p:extLst>
      <p:ext uri="{BB962C8B-B14F-4D97-AF65-F5344CB8AC3E}">
        <p14:creationId xmlns:p14="http://schemas.microsoft.com/office/powerpoint/2010/main" val="35617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a:off x="786215" y="2744719"/>
            <a:ext cx="3500327" cy="4480512"/>
            <a:chOff x="0" y="0"/>
            <a:chExt cx="4667103" cy="5974017"/>
          </a:xfrm>
        </p:grpSpPr>
        <p:pic>
          <p:nvPicPr>
            <p:cNvPr id="3" name="Picture 3"/>
            <p:cNvPicPr>
              <a:picLocks noChangeAspect="1"/>
            </p:cNvPicPr>
            <p:nvPr/>
          </p:nvPicPr>
          <p:blipFill>
            <a:blip r:embed="rId2"/>
            <a:srcRect l="23975" r="23975"/>
            <a:stretch>
              <a:fillRect/>
            </a:stretch>
          </p:blipFill>
          <p:spPr>
            <a:xfrm>
              <a:off x="0" y="0"/>
              <a:ext cx="4667103" cy="5974017"/>
            </a:xfrm>
            <a:prstGeom prst="rect">
              <a:avLst/>
            </a:prstGeom>
            <a:ln w="38100">
              <a:solidFill>
                <a:srgbClr val="002060"/>
              </a:solidFill>
            </a:ln>
          </p:spPr>
        </p:pic>
      </p:grpSp>
      <p:grpSp>
        <p:nvGrpSpPr>
          <p:cNvPr id="4" name="Group 4"/>
          <p:cNvGrpSpPr/>
          <p:nvPr/>
        </p:nvGrpSpPr>
        <p:grpSpPr>
          <a:xfrm>
            <a:off x="5266413" y="2744719"/>
            <a:ext cx="3500327" cy="4480512"/>
            <a:chOff x="0" y="0"/>
            <a:chExt cx="4667103" cy="5974017"/>
          </a:xfrm>
        </p:grpSpPr>
        <p:pic>
          <p:nvPicPr>
            <p:cNvPr id="5" name="Picture 5"/>
            <p:cNvPicPr>
              <a:picLocks noChangeAspect="1"/>
            </p:cNvPicPr>
            <p:nvPr/>
          </p:nvPicPr>
          <p:blipFill>
            <a:blip r:embed="rId3"/>
            <a:srcRect t="7279" b="7279"/>
            <a:stretch>
              <a:fillRect/>
            </a:stretch>
          </p:blipFill>
          <p:spPr>
            <a:xfrm>
              <a:off x="0" y="0"/>
              <a:ext cx="4667103" cy="5974017"/>
            </a:xfrm>
            <a:prstGeom prst="rect">
              <a:avLst/>
            </a:prstGeom>
            <a:ln w="38100">
              <a:solidFill>
                <a:srgbClr val="002060"/>
              </a:solidFill>
            </a:ln>
          </p:spPr>
        </p:pic>
      </p:grpSp>
      <p:grpSp>
        <p:nvGrpSpPr>
          <p:cNvPr id="6" name="Group 6"/>
          <p:cNvGrpSpPr/>
          <p:nvPr/>
        </p:nvGrpSpPr>
        <p:grpSpPr>
          <a:xfrm>
            <a:off x="9747816" y="2744719"/>
            <a:ext cx="3500327" cy="4480512"/>
            <a:chOff x="0" y="0"/>
            <a:chExt cx="4667103" cy="5974017"/>
          </a:xfrm>
        </p:grpSpPr>
        <p:pic>
          <p:nvPicPr>
            <p:cNvPr id="7" name="Picture 7"/>
            <p:cNvPicPr>
              <a:picLocks noChangeAspect="1"/>
            </p:cNvPicPr>
            <p:nvPr/>
          </p:nvPicPr>
          <p:blipFill>
            <a:blip r:embed="rId4"/>
            <a:srcRect l="23975" r="23975"/>
            <a:stretch>
              <a:fillRect/>
            </a:stretch>
          </p:blipFill>
          <p:spPr>
            <a:xfrm>
              <a:off x="0" y="0"/>
              <a:ext cx="4667103" cy="5974017"/>
            </a:xfrm>
            <a:prstGeom prst="rect">
              <a:avLst/>
            </a:prstGeom>
            <a:ln w="38100">
              <a:solidFill>
                <a:srgbClr val="002060"/>
              </a:solidFill>
            </a:ln>
          </p:spPr>
        </p:pic>
      </p:grpSp>
      <p:grpSp>
        <p:nvGrpSpPr>
          <p:cNvPr id="8" name="Group 8"/>
          <p:cNvGrpSpPr/>
          <p:nvPr/>
        </p:nvGrpSpPr>
        <p:grpSpPr>
          <a:xfrm>
            <a:off x="14228616" y="2744719"/>
            <a:ext cx="3500327" cy="4480512"/>
            <a:chOff x="0" y="0"/>
            <a:chExt cx="4667103" cy="5974017"/>
          </a:xfrm>
        </p:grpSpPr>
        <p:pic>
          <p:nvPicPr>
            <p:cNvPr id="9" name="Picture 9"/>
            <p:cNvPicPr>
              <a:picLocks noChangeAspect="1"/>
            </p:cNvPicPr>
            <p:nvPr/>
          </p:nvPicPr>
          <p:blipFill>
            <a:blip r:embed="rId5"/>
            <a:srcRect l="23975" r="23975"/>
            <a:stretch>
              <a:fillRect/>
            </a:stretch>
          </p:blipFill>
          <p:spPr>
            <a:xfrm>
              <a:off x="0" y="0"/>
              <a:ext cx="4667103" cy="5974017"/>
            </a:xfrm>
            <a:prstGeom prst="rect">
              <a:avLst/>
            </a:prstGeom>
            <a:ln w="38100">
              <a:solidFill>
                <a:srgbClr val="002147"/>
              </a:solidFill>
            </a:ln>
          </p:spPr>
        </p:pic>
      </p:grpSp>
      <p:grpSp>
        <p:nvGrpSpPr>
          <p:cNvPr id="10" name="Group 10"/>
          <p:cNvGrpSpPr/>
          <p:nvPr/>
        </p:nvGrpSpPr>
        <p:grpSpPr>
          <a:xfrm>
            <a:off x="896474" y="6900542"/>
            <a:ext cx="3279809" cy="649380"/>
            <a:chOff x="0" y="0"/>
            <a:chExt cx="4373079" cy="865840"/>
          </a:xfrm>
        </p:grpSpPr>
        <p:grpSp>
          <p:nvGrpSpPr>
            <p:cNvPr id="11" name="Group 11"/>
            <p:cNvGrpSpPr/>
            <p:nvPr/>
          </p:nvGrpSpPr>
          <p:grpSpPr>
            <a:xfrm rot="-5400000">
              <a:off x="1753620" y="-1753620"/>
              <a:ext cx="865840" cy="4373079"/>
              <a:chOff x="0" y="0"/>
              <a:chExt cx="4797613" cy="24231203"/>
            </a:xfrm>
          </p:grpSpPr>
          <p:sp>
            <p:nvSpPr>
              <p:cNvPr id="12" name="Freeform 12"/>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3" name="TextBox 13"/>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FRESHMAN</a:t>
              </a:r>
            </a:p>
          </p:txBody>
        </p:sp>
      </p:grpSp>
      <p:grpSp>
        <p:nvGrpSpPr>
          <p:cNvPr id="14" name="Group 14"/>
          <p:cNvGrpSpPr/>
          <p:nvPr/>
        </p:nvGrpSpPr>
        <p:grpSpPr>
          <a:xfrm>
            <a:off x="5376672" y="6900542"/>
            <a:ext cx="3279809" cy="649380"/>
            <a:chOff x="0" y="0"/>
            <a:chExt cx="4373079" cy="865840"/>
          </a:xfrm>
        </p:grpSpPr>
        <p:grpSp>
          <p:nvGrpSpPr>
            <p:cNvPr id="15" name="Group 15"/>
            <p:cNvGrpSpPr/>
            <p:nvPr/>
          </p:nvGrpSpPr>
          <p:grpSpPr>
            <a:xfrm rot="-5400000">
              <a:off x="1753620" y="-1753620"/>
              <a:ext cx="865840" cy="4373079"/>
              <a:chOff x="0" y="0"/>
              <a:chExt cx="4797613" cy="24231203"/>
            </a:xfrm>
          </p:grpSpPr>
          <p:sp>
            <p:nvSpPr>
              <p:cNvPr id="16" name="Freeform 16"/>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7" name="TextBox 17"/>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JUNIOR VARSITY</a:t>
              </a:r>
            </a:p>
          </p:txBody>
        </p:sp>
      </p:grpSp>
      <p:grpSp>
        <p:nvGrpSpPr>
          <p:cNvPr id="18" name="Group 18"/>
          <p:cNvGrpSpPr/>
          <p:nvPr/>
        </p:nvGrpSpPr>
        <p:grpSpPr>
          <a:xfrm>
            <a:off x="9858074" y="6900542"/>
            <a:ext cx="3279809" cy="649380"/>
            <a:chOff x="0" y="0"/>
            <a:chExt cx="4373079" cy="865840"/>
          </a:xfrm>
        </p:grpSpPr>
        <p:grpSp>
          <p:nvGrpSpPr>
            <p:cNvPr id="19" name="Group 19"/>
            <p:cNvGrpSpPr/>
            <p:nvPr/>
          </p:nvGrpSpPr>
          <p:grpSpPr>
            <a:xfrm rot="-5400000">
              <a:off x="1753620" y="-1753620"/>
              <a:ext cx="865840" cy="4373079"/>
              <a:chOff x="0" y="0"/>
              <a:chExt cx="4797613" cy="24231203"/>
            </a:xfrm>
          </p:grpSpPr>
          <p:sp>
            <p:nvSpPr>
              <p:cNvPr id="20" name="Freeform 20"/>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1" name="TextBox 21"/>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VARSITY</a:t>
              </a:r>
            </a:p>
          </p:txBody>
        </p:sp>
      </p:grpSp>
      <p:grpSp>
        <p:nvGrpSpPr>
          <p:cNvPr id="22" name="Group 22"/>
          <p:cNvGrpSpPr/>
          <p:nvPr/>
        </p:nvGrpSpPr>
        <p:grpSpPr>
          <a:xfrm>
            <a:off x="14338874" y="6900542"/>
            <a:ext cx="3279809" cy="649380"/>
            <a:chOff x="0" y="0"/>
            <a:chExt cx="4373079" cy="865840"/>
          </a:xfrm>
        </p:grpSpPr>
        <p:grpSp>
          <p:nvGrpSpPr>
            <p:cNvPr id="23" name="Group 23"/>
            <p:cNvGrpSpPr/>
            <p:nvPr/>
          </p:nvGrpSpPr>
          <p:grpSpPr>
            <a:xfrm rot="-5400000">
              <a:off x="1753620" y="-1753620"/>
              <a:ext cx="865840" cy="4373079"/>
              <a:chOff x="0" y="0"/>
              <a:chExt cx="4797613" cy="24231203"/>
            </a:xfrm>
          </p:grpSpPr>
          <p:sp>
            <p:nvSpPr>
              <p:cNvPr id="24" name="Freeform 24"/>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dirty="0"/>
              </a:p>
            </p:txBody>
          </p:sp>
        </p:grpSp>
        <p:sp>
          <p:nvSpPr>
            <p:cNvPr id="25" name="TextBox 25"/>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PRO</a:t>
              </a:r>
            </a:p>
          </p:txBody>
        </p:sp>
      </p:grpSp>
      <p:sp>
        <p:nvSpPr>
          <p:cNvPr id="26" name="TextBox 26"/>
          <p:cNvSpPr txBox="1"/>
          <p:nvPr/>
        </p:nvSpPr>
        <p:spPr>
          <a:xfrm>
            <a:off x="786215" y="7730260"/>
            <a:ext cx="3861985" cy="1468928"/>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Drafter CAD Technician</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Implementation Engineer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System Estimator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Associate Engineer</a:t>
            </a:r>
          </a:p>
        </p:txBody>
      </p:sp>
      <p:sp>
        <p:nvSpPr>
          <p:cNvPr id="27" name="TextBox 27"/>
          <p:cNvSpPr txBox="1"/>
          <p:nvPr/>
        </p:nvSpPr>
        <p:spPr>
          <a:xfrm>
            <a:off x="5266413" y="7731008"/>
            <a:ext cx="3877587"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BIM Technician</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Systems Engineer/Administrator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Solutions/Design Engineer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Sales Engineer</a:t>
            </a:r>
          </a:p>
        </p:txBody>
      </p:sp>
      <p:sp>
        <p:nvSpPr>
          <p:cNvPr id="28" name="TextBox 28"/>
          <p:cNvSpPr txBox="1"/>
          <p:nvPr/>
        </p:nvSpPr>
        <p:spPr>
          <a:xfrm>
            <a:off x="9747816" y="7729292"/>
            <a:ext cx="4495800" cy="1468928"/>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Drafting Manager </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Senior Engineer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Director of Engineering</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Director Product Development</a:t>
            </a:r>
          </a:p>
        </p:txBody>
      </p:sp>
      <p:sp>
        <p:nvSpPr>
          <p:cNvPr id="29" name="TextBox 29"/>
          <p:cNvSpPr txBox="1"/>
          <p:nvPr/>
        </p:nvSpPr>
        <p:spPr>
          <a:xfrm>
            <a:off x="14224134" y="7730260"/>
            <a:ext cx="3844231" cy="1468928"/>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 of Engineering</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SVP of Engineering</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 Product Development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SVP Product Development</a:t>
            </a:r>
          </a:p>
        </p:txBody>
      </p:sp>
      <p:sp>
        <p:nvSpPr>
          <p:cNvPr id="30" name="TextBox 30"/>
          <p:cNvSpPr txBox="1"/>
          <p:nvPr/>
        </p:nvSpPr>
        <p:spPr>
          <a:xfrm>
            <a:off x="676204" y="514350"/>
            <a:ext cx="16828900" cy="815975"/>
          </a:xfrm>
          <a:prstGeom prst="rect">
            <a:avLst/>
          </a:prstGeom>
        </p:spPr>
        <p:txBody>
          <a:bodyPr lIns="0" tIns="0" rIns="0" bIns="0" rtlCol="0" anchor="t">
            <a:spAutoFit/>
          </a:bodyPr>
          <a:lstStyle/>
          <a:p>
            <a:pPr algn="l">
              <a:lnSpc>
                <a:spcPts val="5500"/>
              </a:lnSpc>
            </a:pPr>
            <a:r>
              <a:rPr lang="en-US" sz="5000" b="1">
                <a:solidFill>
                  <a:srgbClr val="002147"/>
                </a:solidFill>
                <a:latin typeface="Univers Bold"/>
                <a:ea typeface="Univers Bold"/>
                <a:cs typeface="Univers Bold"/>
                <a:sym typeface="Univers Bold"/>
              </a:rPr>
              <a:t>ENGINEERING &amp; DESIGN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99440" y="3798440"/>
            <a:ext cx="6311013" cy="6666107"/>
            <a:chOff x="0" y="0"/>
            <a:chExt cx="26980979" cy="28499083"/>
          </a:xfrm>
        </p:grpSpPr>
        <p:sp>
          <p:nvSpPr>
            <p:cNvPr id="3" name="Freeform 3"/>
            <p:cNvSpPr/>
            <p:nvPr/>
          </p:nvSpPr>
          <p:spPr>
            <a:xfrm>
              <a:off x="0" y="0"/>
              <a:ext cx="26980979" cy="28499082"/>
            </a:xfrm>
            <a:custGeom>
              <a:avLst/>
              <a:gdLst/>
              <a:ahLst/>
              <a:cxnLst/>
              <a:rect l="l" t="t" r="r" b="b"/>
              <a:pathLst>
                <a:path w="26980979" h="28499082">
                  <a:moveTo>
                    <a:pt x="0" y="0"/>
                  </a:moveTo>
                  <a:lnTo>
                    <a:pt x="26980979" y="0"/>
                  </a:lnTo>
                  <a:lnTo>
                    <a:pt x="26980979" y="28499082"/>
                  </a:lnTo>
                  <a:lnTo>
                    <a:pt x="0" y="28499082"/>
                  </a:lnTo>
                  <a:close/>
                </a:path>
              </a:pathLst>
            </a:custGeom>
            <a:solidFill>
              <a:srgbClr val="002147"/>
            </a:solidFill>
          </p:spPr>
          <p:txBody>
            <a:bodyPr/>
            <a:lstStyle/>
            <a:p>
              <a:endParaRPr lang="en-US"/>
            </a:p>
          </p:txBody>
        </p:sp>
      </p:grpSp>
      <p:grpSp>
        <p:nvGrpSpPr>
          <p:cNvPr id="4" name="Group 4"/>
          <p:cNvGrpSpPr/>
          <p:nvPr/>
        </p:nvGrpSpPr>
        <p:grpSpPr>
          <a:xfrm>
            <a:off x="10230542" y="1028700"/>
            <a:ext cx="7028758" cy="7516244"/>
            <a:chOff x="0" y="0"/>
            <a:chExt cx="9371677" cy="10021659"/>
          </a:xfrm>
        </p:grpSpPr>
        <p:pic>
          <p:nvPicPr>
            <p:cNvPr id="5" name="Picture 5"/>
            <p:cNvPicPr>
              <a:picLocks noChangeAspect="1"/>
            </p:cNvPicPr>
            <p:nvPr/>
          </p:nvPicPr>
          <p:blipFill>
            <a:blip r:embed="rId2"/>
            <a:srcRect l="18789" r="18789"/>
            <a:stretch>
              <a:fillRect/>
            </a:stretch>
          </p:blipFill>
          <p:spPr>
            <a:xfrm>
              <a:off x="0" y="0"/>
              <a:ext cx="9371677" cy="10021659"/>
            </a:xfrm>
            <a:prstGeom prst="rect">
              <a:avLst/>
            </a:prstGeom>
          </p:spPr>
        </p:pic>
      </p:grpSp>
      <p:grpSp>
        <p:nvGrpSpPr>
          <p:cNvPr id="6" name="Group 6"/>
          <p:cNvGrpSpPr/>
          <p:nvPr/>
        </p:nvGrpSpPr>
        <p:grpSpPr>
          <a:xfrm>
            <a:off x="9592367" y="3071653"/>
            <a:ext cx="951838" cy="9518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3A"/>
            </a:solidFill>
          </p:spPr>
          <p:txBody>
            <a:bodyPr/>
            <a:lstStyle/>
            <a:p>
              <a:endParaRPr lang="en-US"/>
            </a:p>
          </p:txBody>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grpSp>
        <p:nvGrpSpPr>
          <p:cNvPr id="9" name="Group 9"/>
          <p:cNvGrpSpPr/>
          <p:nvPr/>
        </p:nvGrpSpPr>
        <p:grpSpPr>
          <a:xfrm>
            <a:off x="1698111" y="8412851"/>
            <a:ext cx="1332948" cy="1267581"/>
            <a:chOff x="0" y="0"/>
            <a:chExt cx="1777263" cy="1690108"/>
          </a:xfrm>
        </p:grpSpPr>
        <p:grpSp>
          <p:nvGrpSpPr>
            <p:cNvPr id="10" name="Group 10"/>
            <p:cNvGrpSpPr/>
            <p:nvPr/>
          </p:nvGrpSpPr>
          <p:grpSpPr>
            <a:xfrm rot="-5400000">
              <a:off x="43578" y="-43578"/>
              <a:ext cx="1690108" cy="1777263"/>
              <a:chOff x="0" y="0"/>
              <a:chExt cx="7175281" cy="7545295"/>
            </a:xfrm>
          </p:grpSpPr>
          <p:sp>
            <p:nvSpPr>
              <p:cNvPr id="11" name="Freeform 11"/>
              <p:cNvSpPr/>
              <p:nvPr/>
            </p:nvSpPr>
            <p:spPr>
              <a:xfrm>
                <a:off x="0" y="0"/>
                <a:ext cx="7175281" cy="7545294"/>
              </a:xfrm>
              <a:custGeom>
                <a:avLst/>
                <a:gdLst/>
                <a:ahLst/>
                <a:cxnLst/>
                <a:rect l="l" t="t" r="r" b="b"/>
                <a:pathLst>
                  <a:path w="7175281" h="7545294">
                    <a:moveTo>
                      <a:pt x="0" y="0"/>
                    </a:moveTo>
                    <a:lnTo>
                      <a:pt x="7175281" y="0"/>
                    </a:lnTo>
                    <a:lnTo>
                      <a:pt x="7175281" y="7545294"/>
                    </a:lnTo>
                    <a:lnTo>
                      <a:pt x="0" y="7545294"/>
                    </a:lnTo>
                    <a:close/>
                  </a:path>
                </a:pathLst>
              </a:custGeom>
              <a:solidFill>
                <a:srgbClr val="3A3A3A"/>
              </a:solidFill>
            </p:spPr>
            <p:txBody>
              <a:bodyPr/>
              <a:lstStyle/>
              <a:p>
                <a:endParaRPr lang="en-US"/>
              </a:p>
            </p:txBody>
          </p:sp>
        </p:grpSp>
        <p:sp>
          <p:nvSpPr>
            <p:cNvPr id="12" name="Freeform 12"/>
            <p:cNvSpPr/>
            <p:nvPr/>
          </p:nvSpPr>
          <p:spPr>
            <a:xfrm>
              <a:off x="288442" y="234174"/>
              <a:ext cx="1200380" cy="1221761"/>
            </a:xfrm>
            <a:custGeom>
              <a:avLst/>
              <a:gdLst/>
              <a:ahLst/>
              <a:cxnLst/>
              <a:rect l="l" t="t" r="r" b="b"/>
              <a:pathLst>
                <a:path w="1200380" h="1221761">
                  <a:moveTo>
                    <a:pt x="0" y="0"/>
                  </a:moveTo>
                  <a:lnTo>
                    <a:pt x="1200380" y="0"/>
                  </a:lnTo>
                  <a:lnTo>
                    <a:pt x="1200380" y="1221761"/>
                  </a:lnTo>
                  <a:lnTo>
                    <a:pt x="0" y="122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TextBox 13"/>
          <p:cNvSpPr txBox="1"/>
          <p:nvPr/>
        </p:nvSpPr>
        <p:spPr>
          <a:xfrm>
            <a:off x="1698111" y="814991"/>
            <a:ext cx="7493174" cy="2334742"/>
          </a:xfrm>
          <a:prstGeom prst="rect">
            <a:avLst/>
          </a:prstGeom>
        </p:spPr>
        <p:txBody>
          <a:bodyPr lIns="0" tIns="0" rIns="0" bIns="0" rtlCol="0" anchor="t">
            <a:spAutoFit/>
          </a:bodyPr>
          <a:lstStyle/>
          <a:p>
            <a:pPr algn="l">
              <a:lnSpc>
                <a:spcPts val="4500"/>
              </a:lnSpc>
            </a:pPr>
            <a:r>
              <a:rPr lang="en-US" sz="6000" b="1" dirty="0">
                <a:solidFill>
                  <a:srgbClr val="002147"/>
                </a:solidFill>
                <a:latin typeface="Univers Bold"/>
                <a:ea typeface="Univers Bold"/>
                <a:cs typeface="Univers Bold"/>
                <a:sym typeface="Univers Bold"/>
              </a:rPr>
              <a:t>ABOUT THE FIELD</a:t>
            </a:r>
          </a:p>
          <a:p>
            <a:pPr algn="l">
              <a:lnSpc>
                <a:spcPts val="6600"/>
              </a:lnSpc>
            </a:pPr>
            <a:r>
              <a:rPr lang="en-US" sz="4000" b="1" i="1" dirty="0">
                <a:solidFill>
                  <a:srgbClr val="002147"/>
                </a:solidFill>
                <a:latin typeface="Univers Bold"/>
                <a:ea typeface="Univers Bold"/>
                <a:cs typeface="Univers Bold"/>
                <a:sym typeface="Univers Bold"/>
              </a:rPr>
              <a:t>(Engineering &amp; Design)</a:t>
            </a:r>
          </a:p>
          <a:p>
            <a:pPr algn="l">
              <a:lnSpc>
                <a:spcPts val="6600"/>
              </a:lnSpc>
            </a:pPr>
            <a:endParaRPr lang="en-US" sz="6000" b="1" dirty="0">
              <a:solidFill>
                <a:srgbClr val="002147"/>
              </a:solidFill>
              <a:latin typeface="Univers Bold"/>
              <a:ea typeface="Univers Bold"/>
              <a:cs typeface="Univers Bold"/>
              <a:sym typeface="Univers Bold"/>
            </a:endParaRPr>
          </a:p>
        </p:txBody>
      </p:sp>
      <p:sp>
        <p:nvSpPr>
          <p:cNvPr id="15" name="TextBox 15"/>
          <p:cNvSpPr txBox="1"/>
          <p:nvPr/>
        </p:nvSpPr>
        <p:spPr>
          <a:xfrm>
            <a:off x="3250294" y="8967322"/>
            <a:ext cx="6980248" cy="1090042"/>
          </a:xfrm>
          <a:prstGeom prst="rect">
            <a:avLst/>
          </a:prstGeom>
        </p:spPr>
        <p:txBody>
          <a:bodyPr wrap="square" lIns="0" tIns="0" rIns="0" bIns="0" rtlCol="0" anchor="t">
            <a:spAutoFit/>
          </a:bodyPr>
          <a:lstStyle/>
          <a:p>
            <a:pPr algn="l">
              <a:lnSpc>
                <a:spcPts val="2940"/>
              </a:lnSpc>
            </a:pPr>
            <a:r>
              <a:rPr lang="en-US" sz="2100" dirty="0">
                <a:solidFill>
                  <a:srgbClr val="002147"/>
                </a:solidFill>
                <a:latin typeface="Roboto"/>
                <a:ea typeface="Roboto"/>
                <a:cs typeface="Roboto"/>
                <a:sym typeface="Roboto"/>
              </a:rPr>
              <a:t>Successful Engineers can move into technical sales, project management, program management depending on their aptitudes and interests. </a:t>
            </a:r>
          </a:p>
        </p:txBody>
      </p:sp>
      <p:sp>
        <p:nvSpPr>
          <p:cNvPr id="16" name="TextBox 16"/>
          <p:cNvSpPr txBox="1"/>
          <p:nvPr/>
        </p:nvSpPr>
        <p:spPr>
          <a:xfrm>
            <a:off x="3247392" y="8412850"/>
            <a:ext cx="5843352" cy="359073"/>
          </a:xfrm>
          <a:prstGeom prst="rect">
            <a:avLst/>
          </a:prstGeom>
        </p:spPr>
        <p:txBody>
          <a:bodyPr wrap="square" lIns="0" tIns="0" rIns="0" bIns="0" rtlCol="0" anchor="t">
            <a:spAutoFit/>
          </a:bodyPr>
          <a:lstStyle/>
          <a:p>
            <a:pPr algn="l">
              <a:lnSpc>
                <a:spcPts val="2750"/>
              </a:lnSpc>
            </a:pPr>
            <a:r>
              <a:rPr lang="en-US" sz="2500" b="1" dirty="0">
                <a:solidFill>
                  <a:srgbClr val="002147"/>
                </a:solidFill>
                <a:latin typeface="Univers Heavy"/>
                <a:ea typeface="Univers Heavy"/>
                <a:cs typeface="Univers Heavy"/>
                <a:sym typeface="Univers Heavy"/>
              </a:rPr>
              <a:t>ADVANCEMENT OPPORTUNITIES</a:t>
            </a:r>
          </a:p>
        </p:txBody>
      </p:sp>
      <p:sp>
        <p:nvSpPr>
          <p:cNvPr id="18" name="TextBox 13">
            <a:extLst>
              <a:ext uri="{FF2B5EF4-FFF2-40B4-BE49-F238E27FC236}">
                <a16:creationId xmlns:a16="http://schemas.microsoft.com/office/drawing/2014/main" id="{3934B7AE-7988-AF9D-0B0E-9045133666E1}"/>
              </a:ext>
            </a:extLst>
          </p:cNvPr>
          <p:cNvSpPr txBox="1"/>
          <p:nvPr/>
        </p:nvSpPr>
        <p:spPr>
          <a:xfrm>
            <a:off x="1698111" y="2560986"/>
            <a:ext cx="7894256" cy="5719514"/>
          </a:xfrm>
          <a:prstGeom prst="rect">
            <a:avLst/>
          </a:prstGeom>
        </p:spPr>
        <p:txBody>
          <a:bodyPr wrap="square" lIns="0" tIns="0" rIns="0" bIns="0" rtlCol="0" anchor="t">
            <a:spAutoFit/>
          </a:bodyPr>
          <a:lstStyle/>
          <a:p>
            <a:pPr marL="342900" indent="-342900" algn="l">
              <a:lnSpc>
                <a:spcPts val="2940"/>
              </a:lnSpc>
              <a:buFont typeface="Wingdings" panose="05000000000000000000" pitchFamily="2" charset="2"/>
              <a:buChar char="q"/>
            </a:pPr>
            <a:r>
              <a:rPr lang="en-US" sz="2100" b="1" dirty="0">
                <a:solidFill>
                  <a:srgbClr val="002147"/>
                </a:solidFill>
                <a:latin typeface="Roboto"/>
                <a:ea typeface="Roboto"/>
                <a:cs typeface="Roboto"/>
                <a:sym typeface="Roboto"/>
              </a:rPr>
              <a:t>Salary Potential: </a:t>
            </a:r>
            <a:r>
              <a:rPr lang="en-US" sz="2100" dirty="0">
                <a:solidFill>
                  <a:srgbClr val="002147"/>
                </a:solidFill>
                <a:latin typeface="Roboto"/>
                <a:ea typeface="Roboto"/>
                <a:cs typeface="Roboto"/>
                <a:sym typeface="Roboto"/>
              </a:rPr>
              <a:t>$60,000 to $110,000 (plus bonuses) with more senior positions having an earning potential of $140,000+.</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Work-Life Balance: </a:t>
            </a:r>
            <a:r>
              <a:rPr lang="en-US" sz="2100" dirty="0">
                <a:solidFill>
                  <a:srgbClr val="002147"/>
                </a:solidFill>
                <a:latin typeface="Roboto"/>
                <a:ea typeface="Roboto"/>
                <a:cs typeface="Roboto"/>
                <a:sym typeface="Roboto"/>
              </a:rPr>
              <a:t>Working hours for Engineering roles often vary by project phase. Engineers may experience increased workloads during the installation phase or when tight deadlines are imposed. Similarly, travel is driven by project location. </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Requirements:  </a:t>
            </a:r>
            <a:r>
              <a:rPr lang="en-US" sz="2100" dirty="0">
                <a:solidFill>
                  <a:srgbClr val="002147"/>
                </a:solidFill>
                <a:latin typeface="Roboto"/>
                <a:ea typeface="Roboto"/>
                <a:cs typeface="Roboto"/>
                <a:sym typeface="Roboto"/>
              </a:rPr>
              <a:t>Educational and on-the-job experience requirements vary by role. Backgrounds in IT are typical, as are degrees in computer science, electrical engineering, or information technology. </a:t>
            </a:r>
          </a:p>
          <a:p>
            <a:pPr algn="l">
              <a:lnSpc>
                <a:spcPts val="2940"/>
              </a:lnSpc>
              <a:spcBef>
                <a:spcPts val="600"/>
              </a:spcBef>
              <a:spcAft>
                <a:spcPts val="600"/>
              </a:spcAft>
            </a:pPr>
            <a:r>
              <a:rPr lang="en-US" sz="2100" dirty="0">
                <a:solidFill>
                  <a:srgbClr val="002147"/>
                </a:solidFill>
                <a:latin typeface="Roboto"/>
                <a:ea typeface="Roboto"/>
                <a:cs typeface="Roboto"/>
                <a:sym typeface="Roboto"/>
              </a:rPr>
              <a:t>Reference the </a:t>
            </a:r>
            <a:r>
              <a:rPr lang="en-US" sz="2100" dirty="0">
                <a:solidFill>
                  <a:srgbClr val="002147"/>
                </a:solidFill>
                <a:latin typeface="Roboto"/>
                <a:ea typeface="Roboto"/>
                <a:cs typeface="Roboto"/>
                <a:sym typeface="Roboto"/>
                <a:hlinkClick r:id="rId5"/>
              </a:rPr>
              <a:t>SIA Security Industry Career’s Guide</a:t>
            </a:r>
            <a:r>
              <a:rPr lang="en-US" sz="2100" dirty="0">
                <a:solidFill>
                  <a:srgbClr val="002147"/>
                </a:solidFill>
                <a:latin typeface="Roboto"/>
                <a:ea typeface="Roboto"/>
                <a:cs typeface="Roboto"/>
                <a:sym typeface="Roboto"/>
              </a:rPr>
              <a:t> for a more comprehensive breakdown of specific roles, responsibilities and benefits. </a:t>
            </a:r>
          </a:p>
          <a:p>
            <a:pPr marL="342900" indent="-342900" algn="l">
              <a:lnSpc>
                <a:spcPts val="2940"/>
              </a:lnSpc>
              <a:spcBef>
                <a:spcPts val="600"/>
              </a:spcBef>
              <a:spcAft>
                <a:spcPts val="600"/>
              </a:spcAft>
              <a:buFont typeface="Wingdings" panose="05000000000000000000" pitchFamily="2" charset="2"/>
              <a:buChar char="q"/>
            </a:pPr>
            <a:endParaRPr lang="en-US" sz="2100" dirty="0">
              <a:solidFill>
                <a:srgbClr val="002147"/>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a:off x="786215" y="2744719"/>
            <a:ext cx="3500327" cy="4480512"/>
            <a:chOff x="0" y="0"/>
            <a:chExt cx="4667103" cy="5974017"/>
          </a:xfrm>
        </p:grpSpPr>
        <p:pic>
          <p:nvPicPr>
            <p:cNvPr id="3" name="Picture 3"/>
            <p:cNvPicPr>
              <a:picLocks noChangeAspect="1"/>
            </p:cNvPicPr>
            <p:nvPr/>
          </p:nvPicPr>
          <p:blipFill>
            <a:blip r:embed="rId2"/>
            <a:srcRect l="12152" r="35797"/>
            <a:stretch>
              <a:fillRect/>
            </a:stretch>
          </p:blipFill>
          <p:spPr>
            <a:xfrm>
              <a:off x="0" y="0"/>
              <a:ext cx="4667103" cy="5974017"/>
            </a:xfrm>
            <a:prstGeom prst="rect">
              <a:avLst/>
            </a:prstGeom>
            <a:ln w="38100">
              <a:solidFill>
                <a:srgbClr val="002147"/>
              </a:solidFill>
            </a:ln>
          </p:spPr>
        </p:pic>
      </p:grpSp>
      <p:grpSp>
        <p:nvGrpSpPr>
          <p:cNvPr id="4" name="Group 4"/>
          <p:cNvGrpSpPr/>
          <p:nvPr/>
        </p:nvGrpSpPr>
        <p:grpSpPr>
          <a:xfrm>
            <a:off x="5266413" y="2744719"/>
            <a:ext cx="3500327" cy="4480512"/>
            <a:chOff x="0" y="0"/>
            <a:chExt cx="4667103" cy="5974017"/>
          </a:xfrm>
        </p:grpSpPr>
        <p:pic>
          <p:nvPicPr>
            <p:cNvPr id="5" name="Picture 5"/>
            <p:cNvPicPr>
              <a:picLocks noChangeAspect="1"/>
            </p:cNvPicPr>
            <p:nvPr/>
          </p:nvPicPr>
          <p:blipFill>
            <a:blip r:embed="rId3"/>
            <a:srcRect t="7279" b="7279"/>
            <a:stretch>
              <a:fillRect/>
            </a:stretch>
          </p:blipFill>
          <p:spPr>
            <a:xfrm>
              <a:off x="0" y="0"/>
              <a:ext cx="4667103" cy="5974017"/>
            </a:xfrm>
            <a:prstGeom prst="rect">
              <a:avLst/>
            </a:prstGeom>
            <a:ln w="38100">
              <a:solidFill>
                <a:schemeClr val="tx1"/>
              </a:solidFill>
            </a:ln>
          </p:spPr>
        </p:pic>
      </p:grpSp>
      <p:grpSp>
        <p:nvGrpSpPr>
          <p:cNvPr id="6" name="Group 6"/>
          <p:cNvGrpSpPr/>
          <p:nvPr/>
        </p:nvGrpSpPr>
        <p:grpSpPr>
          <a:xfrm>
            <a:off x="9747816" y="2744719"/>
            <a:ext cx="3500327" cy="4480512"/>
            <a:chOff x="0" y="0"/>
            <a:chExt cx="4667103" cy="5974017"/>
          </a:xfrm>
        </p:grpSpPr>
        <p:pic>
          <p:nvPicPr>
            <p:cNvPr id="7" name="Picture 7"/>
            <p:cNvPicPr>
              <a:picLocks noChangeAspect="1"/>
            </p:cNvPicPr>
            <p:nvPr/>
          </p:nvPicPr>
          <p:blipFill>
            <a:blip r:embed="rId4"/>
            <a:srcRect t="7359" b="7359"/>
            <a:stretch>
              <a:fillRect/>
            </a:stretch>
          </p:blipFill>
          <p:spPr>
            <a:xfrm>
              <a:off x="0" y="0"/>
              <a:ext cx="4667103" cy="5974017"/>
            </a:xfrm>
            <a:prstGeom prst="rect">
              <a:avLst/>
            </a:prstGeom>
            <a:ln w="38100">
              <a:solidFill>
                <a:schemeClr val="tx1"/>
              </a:solidFill>
            </a:ln>
          </p:spPr>
        </p:pic>
      </p:grpSp>
      <p:grpSp>
        <p:nvGrpSpPr>
          <p:cNvPr id="8" name="Group 8"/>
          <p:cNvGrpSpPr/>
          <p:nvPr/>
        </p:nvGrpSpPr>
        <p:grpSpPr>
          <a:xfrm>
            <a:off x="14228616" y="2744719"/>
            <a:ext cx="3500327" cy="4480512"/>
            <a:chOff x="0" y="0"/>
            <a:chExt cx="4667103" cy="5974017"/>
          </a:xfrm>
        </p:grpSpPr>
        <p:pic>
          <p:nvPicPr>
            <p:cNvPr id="9" name="Picture 9"/>
            <p:cNvPicPr>
              <a:picLocks noChangeAspect="1"/>
            </p:cNvPicPr>
            <p:nvPr/>
          </p:nvPicPr>
          <p:blipFill>
            <a:blip r:embed="rId5"/>
            <a:srcRect t="7439" b="7439"/>
            <a:stretch>
              <a:fillRect/>
            </a:stretch>
          </p:blipFill>
          <p:spPr>
            <a:xfrm>
              <a:off x="0" y="0"/>
              <a:ext cx="4667103" cy="5974017"/>
            </a:xfrm>
            <a:prstGeom prst="rect">
              <a:avLst/>
            </a:prstGeom>
            <a:ln w="38100">
              <a:solidFill>
                <a:schemeClr val="tx1"/>
              </a:solidFill>
            </a:ln>
          </p:spPr>
        </p:pic>
      </p:grpSp>
      <p:grpSp>
        <p:nvGrpSpPr>
          <p:cNvPr id="10" name="Group 10"/>
          <p:cNvGrpSpPr/>
          <p:nvPr/>
        </p:nvGrpSpPr>
        <p:grpSpPr>
          <a:xfrm>
            <a:off x="896474" y="6900542"/>
            <a:ext cx="3279809" cy="649380"/>
            <a:chOff x="0" y="0"/>
            <a:chExt cx="4373079" cy="865840"/>
          </a:xfrm>
        </p:grpSpPr>
        <p:grpSp>
          <p:nvGrpSpPr>
            <p:cNvPr id="11" name="Group 11"/>
            <p:cNvGrpSpPr/>
            <p:nvPr/>
          </p:nvGrpSpPr>
          <p:grpSpPr>
            <a:xfrm rot="-5400000">
              <a:off x="1753620" y="-1753620"/>
              <a:ext cx="865840" cy="4373079"/>
              <a:chOff x="0" y="0"/>
              <a:chExt cx="4797613" cy="24231203"/>
            </a:xfrm>
          </p:grpSpPr>
          <p:sp>
            <p:nvSpPr>
              <p:cNvPr id="12" name="Freeform 12"/>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3" name="TextBox 13"/>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FRESHMAN</a:t>
              </a:r>
            </a:p>
          </p:txBody>
        </p:sp>
      </p:grpSp>
      <p:grpSp>
        <p:nvGrpSpPr>
          <p:cNvPr id="14" name="Group 14"/>
          <p:cNvGrpSpPr/>
          <p:nvPr/>
        </p:nvGrpSpPr>
        <p:grpSpPr>
          <a:xfrm>
            <a:off x="5376672" y="6900542"/>
            <a:ext cx="3279809" cy="649380"/>
            <a:chOff x="0" y="0"/>
            <a:chExt cx="4373079" cy="865840"/>
          </a:xfrm>
        </p:grpSpPr>
        <p:grpSp>
          <p:nvGrpSpPr>
            <p:cNvPr id="15" name="Group 15"/>
            <p:cNvGrpSpPr/>
            <p:nvPr/>
          </p:nvGrpSpPr>
          <p:grpSpPr>
            <a:xfrm rot="-5400000">
              <a:off x="1753620" y="-1753620"/>
              <a:ext cx="865840" cy="4373079"/>
              <a:chOff x="0" y="0"/>
              <a:chExt cx="4797613" cy="24231203"/>
            </a:xfrm>
          </p:grpSpPr>
          <p:sp>
            <p:nvSpPr>
              <p:cNvPr id="16" name="Freeform 16"/>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7" name="TextBox 17"/>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JUNIOR VARSITY</a:t>
              </a:r>
            </a:p>
          </p:txBody>
        </p:sp>
      </p:grpSp>
      <p:grpSp>
        <p:nvGrpSpPr>
          <p:cNvPr id="18" name="Group 18"/>
          <p:cNvGrpSpPr/>
          <p:nvPr/>
        </p:nvGrpSpPr>
        <p:grpSpPr>
          <a:xfrm>
            <a:off x="9870080" y="6900542"/>
            <a:ext cx="3279809" cy="649380"/>
            <a:chOff x="0" y="0"/>
            <a:chExt cx="4373079" cy="865840"/>
          </a:xfrm>
        </p:grpSpPr>
        <p:grpSp>
          <p:nvGrpSpPr>
            <p:cNvPr id="19" name="Group 19"/>
            <p:cNvGrpSpPr/>
            <p:nvPr/>
          </p:nvGrpSpPr>
          <p:grpSpPr>
            <a:xfrm rot="-5400000">
              <a:off x="1753620" y="-1753620"/>
              <a:ext cx="865840" cy="4373079"/>
              <a:chOff x="0" y="0"/>
              <a:chExt cx="4797613" cy="24231203"/>
            </a:xfrm>
          </p:grpSpPr>
          <p:sp>
            <p:nvSpPr>
              <p:cNvPr id="20" name="Freeform 20"/>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1" name="TextBox 21"/>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VARSITY</a:t>
              </a:r>
            </a:p>
          </p:txBody>
        </p:sp>
      </p:grpSp>
      <p:grpSp>
        <p:nvGrpSpPr>
          <p:cNvPr id="22" name="Group 22"/>
          <p:cNvGrpSpPr/>
          <p:nvPr/>
        </p:nvGrpSpPr>
        <p:grpSpPr>
          <a:xfrm>
            <a:off x="14338874" y="6900542"/>
            <a:ext cx="3279809" cy="649380"/>
            <a:chOff x="0" y="0"/>
            <a:chExt cx="4373079" cy="865840"/>
          </a:xfrm>
        </p:grpSpPr>
        <p:grpSp>
          <p:nvGrpSpPr>
            <p:cNvPr id="23" name="Group 23"/>
            <p:cNvGrpSpPr/>
            <p:nvPr/>
          </p:nvGrpSpPr>
          <p:grpSpPr>
            <a:xfrm rot="-5400000">
              <a:off x="1753620" y="-1753620"/>
              <a:ext cx="865840" cy="4373079"/>
              <a:chOff x="0" y="0"/>
              <a:chExt cx="4797613" cy="24231203"/>
            </a:xfrm>
          </p:grpSpPr>
          <p:sp>
            <p:nvSpPr>
              <p:cNvPr id="24" name="Freeform 24"/>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5" name="TextBox 25"/>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PRO</a:t>
              </a:r>
            </a:p>
          </p:txBody>
        </p:sp>
      </p:grpSp>
      <p:sp>
        <p:nvSpPr>
          <p:cNvPr id="26" name="TextBox 26"/>
          <p:cNvSpPr txBox="1"/>
          <p:nvPr/>
        </p:nvSpPr>
        <p:spPr>
          <a:xfrm>
            <a:off x="786215" y="7695243"/>
            <a:ext cx="3731582" cy="1468928"/>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Install Technician I, II</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Apprentice</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Maintenance Technician</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Cable Technician</a:t>
            </a:r>
          </a:p>
        </p:txBody>
      </p:sp>
      <p:sp>
        <p:nvSpPr>
          <p:cNvPr id="27" name="TextBox 27"/>
          <p:cNvSpPr txBox="1"/>
          <p:nvPr/>
        </p:nvSpPr>
        <p:spPr>
          <a:xfrm>
            <a:off x="5261930" y="7730133"/>
            <a:ext cx="3731583" cy="2212722"/>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Lead/Senior Technician</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Superintendent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Service Technician</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Quality Control Technician</a:t>
            </a:r>
          </a:p>
          <a:p>
            <a:pPr marL="453390" lvl="1" indent="-226695" algn="l">
              <a:lnSpc>
                <a:spcPts val="2940"/>
              </a:lnSpc>
              <a:buFont typeface="Arial"/>
              <a:buChar char="•"/>
            </a:pPr>
            <a:endParaRPr lang="en-US" sz="2100" b="1" dirty="0">
              <a:solidFill>
                <a:srgbClr val="002147"/>
              </a:solidFill>
              <a:latin typeface="Univers Bold"/>
              <a:ea typeface="Univers Bold"/>
              <a:cs typeface="Univers Bold"/>
              <a:sym typeface="Univers Bold"/>
            </a:endParaRPr>
          </a:p>
        </p:txBody>
      </p:sp>
      <p:sp>
        <p:nvSpPr>
          <p:cNvPr id="28" name="TextBox 28"/>
          <p:cNvSpPr txBox="1"/>
          <p:nvPr/>
        </p:nvSpPr>
        <p:spPr>
          <a:xfrm>
            <a:off x="9747816" y="7730133"/>
            <a:ext cx="3968184" cy="1468928"/>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Operations Manager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Director of Operations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Director of Service</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Service Manager</a:t>
            </a:r>
          </a:p>
        </p:txBody>
      </p:sp>
      <p:sp>
        <p:nvSpPr>
          <p:cNvPr id="29" name="TextBox 29"/>
          <p:cNvSpPr txBox="1"/>
          <p:nvPr/>
        </p:nvSpPr>
        <p:spPr>
          <a:xfrm>
            <a:off x="14197795" y="7730132"/>
            <a:ext cx="3242407" cy="1518285"/>
          </a:xfrm>
          <a:prstGeom prst="rect">
            <a:avLst/>
          </a:prstGeom>
        </p:spPr>
        <p:txBody>
          <a:bodyPr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VP/SVP Operations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VP/SVP Service</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COO</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General Manager</a:t>
            </a:r>
          </a:p>
        </p:txBody>
      </p:sp>
      <p:sp>
        <p:nvSpPr>
          <p:cNvPr id="30" name="TextBox 30"/>
          <p:cNvSpPr txBox="1"/>
          <p:nvPr/>
        </p:nvSpPr>
        <p:spPr>
          <a:xfrm>
            <a:off x="611302" y="592137"/>
            <a:ext cx="16828900" cy="1511300"/>
          </a:xfrm>
          <a:prstGeom prst="rect">
            <a:avLst/>
          </a:prstGeom>
        </p:spPr>
        <p:txBody>
          <a:bodyPr lIns="0" tIns="0" rIns="0" bIns="0" rtlCol="0" anchor="t">
            <a:spAutoFit/>
          </a:bodyPr>
          <a:lstStyle/>
          <a:p>
            <a:pPr algn="l">
              <a:lnSpc>
                <a:spcPts val="5500"/>
              </a:lnSpc>
            </a:pPr>
            <a:r>
              <a:rPr lang="en-US" sz="5000" b="1" dirty="0">
                <a:solidFill>
                  <a:srgbClr val="002147"/>
                </a:solidFill>
                <a:latin typeface="Univers Bold"/>
                <a:ea typeface="Univers Bold"/>
                <a:cs typeface="Univers Bold"/>
                <a:sym typeface="Univers Bold"/>
              </a:rPr>
              <a:t>INSTALLATION, SERVICE, </a:t>
            </a:r>
          </a:p>
          <a:p>
            <a:pPr algn="l">
              <a:lnSpc>
                <a:spcPts val="5500"/>
              </a:lnSpc>
            </a:pPr>
            <a:r>
              <a:rPr lang="en-US" sz="5000" b="1" dirty="0">
                <a:solidFill>
                  <a:srgbClr val="002147"/>
                </a:solidFill>
                <a:latin typeface="Univers Bold"/>
                <a:ea typeface="Univers Bold"/>
                <a:cs typeface="Univers Bold"/>
                <a:sym typeface="Univers Bold"/>
              </a:rPr>
              <a:t>&amp; QUALITY CONTROL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99440" y="3798440"/>
            <a:ext cx="6311013" cy="6666107"/>
            <a:chOff x="0" y="0"/>
            <a:chExt cx="26980979" cy="28499083"/>
          </a:xfrm>
        </p:grpSpPr>
        <p:sp>
          <p:nvSpPr>
            <p:cNvPr id="3" name="Freeform 3"/>
            <p:cNvSpPr/>
            <p:nvPr/>
          </p:nvSpPr>
          <p:spPr>
            <a:xfrm>
              <a:off x="0" y="0"/>
              <a:ext cx="26980979" cy="28499082"/>
            </a:xfrm>
            <a:custGeom>
              <a:avLst/>
              <a:gdLst/>
              <a:ahLst/>
              <a:cxnLst/>
              <a:rect l="l" t="t" r="r" b="b"/>
              <a:pathLst>
                <a:path w="26980979" h="28499082">
                  <a:moveTo>
                    <a:pt x="0" y="0"/>
                  </a:moveTo>
                  <a:lnTo>
                    <a:pt x="26980979" y="0"/>
                  </a:lnTo>
                  <a:lnTo>
                    <a:pt x="26980979" y="28499082"/>
                  </a:lnTo>
                  <a:lnTo>
                    <a:pt x="0" y="28499082"/>
                  </a:lnTo>
                  <a:close/>
                </a:path>
              </a:pathLst>
            </a:custGeom>
            <a:solidFill>
              <a:srgbClr val="002147"/>
            </a:solidFill>
          </p:spPr>
          <p:txBody>
            <a:bodyPr/>
            <a:lstStyle/>
            <a:p>
              <a:endParaRPr lang="en-US"/>
            </a:p>
          </p:txBody>
        </p:sp>
      </p:grpSp>
      <p:grpSp>
        <p:nvGrpSpPr>
          <p:cNvPr id="4" name="Group 4"/>
          <p:cNvGrpSpPr/>
          <p:nvPr/>
        </p:nvGrpSpPr>
        <p:grpSpPr>
          <a:xfrm>
            <a:off x="10230542" y="1028700"/>
            <a:ext cx="7028758" cy="7516244"/>
            <a:chOff x="0" y="0"/>
            <a:chExt cx="9371677" cy="10021659"/>
          </a:xfrm>
        </p:grpSpPr>
        <p:pic>
          <p:nvPicPr>
            <p:cNvPr id="5" name="Picture 5"/>
            <p:cNvPicPr>
              <a:picLocks noChangeAspect="1"/>
            </p:cNvPicPr>
            <p:nvPr/>
          </p:nvPicPr>
          <p:blipFill>
            <a:blip r:embed="rId2"/>
            <a:srcRect l="18848" r="18848"/>
            <a:stretch>
              <a:fillRect/>
            </a:stretch>
          </p:blipFill>
          <p:spPr>
            <a:xfrm>
              <a:off x="0" y="0"/>
              <a:ext cx="9371677" cy="10021659"/>
            </a:xfrm>
            <a:prstGeom prst="rect">
              <a:avLst/>
            </a:prstGeom>
          </p:spPr>
        </p:pic>
      </p:grpSp>
      <p:grpSp>
        <p:nvGrpSpPr>
          <p:cNvPr id="6" name="Group 6"/>
          <p:cNvGrpSpPr/>
          <p:nvPr/>
        </p:nvGrpSpPr>
        <p:grpSpPr>
          <a:xfrm>
            <a:off x="9592367" y="3071653"/>
            <a:ext cx="951838" cy="9518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3A"/>
            </a:solidFill>
          </p:spPr>
          <p:txBody>
            <a:bodyPr/>
            <a:lstStyle/>
            <a:p>
              <a:endParaRPr lang="en-US"/>
            </a:p>
          </p:txBody>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grpSp>
        <p:nvGrpSpPr>
          <p:cNvPr id="9" name="Group 9"/>
          <p:cNvGrpSpPr/>
          <p:nvPr/>
        </p:nvGrpSpPr>
        <p:grpSpPr>
          <a:xfrm rot="-5400000">
            <a:off x="1829422" y="8221886"/>
            <a:ext cx="1267581" cy="1332948"/>
            <a:chOff x="0" y="0"/>
            <a:chExt cx="7175281" cy="7545295"/>
          </a:xfrm>
        </p:grpSpPr>
        <p:sp>
          <p:nvSpPr>
            <p:cNvPr id="10" name="Freeform 10"/>
            <p:cNvSpPr/>
            <p:nvPr/>
          </p:nvSpPr>
          <p:spPr>
            <a:xfrm>
              <a:off x="0" y="0"/>
              <a:ext cx="7175281" cy="7545294"/>
            </a:xfrm>
            <a:custGeom>
              <a:avLst/>
              <a:gdLst/>
              <a:ahLst/>
              <a:cxnLst/>
              <a:rect l="l" t="t" r="r" b="b"/>
              <a:pathLst>
                <a:path w="7175281" h="7545294">
                  <a:moveTo>
                    <a:pt x="0" y="0"/>
                  </a:moveTo>
                  <a:lnTo>
                    <a:pt x="7175281" y="0"/>
                  </a:lnTo>
                  <a:lnTo>
                    <a:pt x="7175281" y="7545294"/>
                  </a:lnTo>
                  <a:lnTo>
                    <a:pt x="0" y="7545294"/>
                  </a:lnTo>
                  <a:close/>
                </a:path>
              </a:pathLst>
            </a:custGeom>
            <a:solidFill>
              <a:srgbClr val="3A3A3A"/>
            </a:solidFill>
          </p:spPr>
          <p:txBody>
            <a:bodyPr/>
            <a:lstStyle/>
            <a:p>
              <a:endParaRPr lang="en-US"/>
            </a:p>
          </p:txBody>
        </p:sp>
      </p:grpSp>
      <p:sp>
        <p:nvSpPr>
          <p:cNvPr id="11" name="Freeform 11"/>
          <p:cNvSpPr/>
          <p:nvPr/>
        </p:nvSpPr>
        <p:spPr>
          <a:xfrm>
            <a:off x="1858123" y="8404287"/>
            <a:ext cx="1210180" cy="968144"/>
          </a:xfrm>
          <a:custGeom>
            <a:avLst/>
            <a:gdLst/>
            <a:ahLst/>
            <a:cxnLst/>
            <a:rect l="l" t="t" r="r" b="b"/>
            <a:pathLst>
              <a:path w="1210180" h="968144">
                <a:moveTo>
                  <a:pt x="0" y="0"/>
                </a:moveTo>
                <a:lnTo>
                  <a:pt x="1210180" y="0"/>
                </a:lnTo>
                <a:lnTo>
                  <a:pt x="1210180" y="968144"/>
                </a:lnTo>
                <a:lnTo>
                  <a:pt x="0" y="968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855264" y="802194"/>
            <a:ext cx="8050735" cy="1325106"/>
          </a:xfrm>
          <a:prstGeom prst="rect">
            <a:avLst/>
          </a:prstGeom>
        </p:spPr>
        <p:txBody>
          <a:bodyPr wrap="square" lIns="0" tIns="0" rIns="0" bIns="0" rtlCol="0" anchor="t">
            <a:spAutoFit/>
          </a:bodyPr>
          <a:lstStyle/>
          <a:p>
            <a:pPr algn="l">
              <a:lnSpc>
                <a:spcPts val="4500"/>
              </a:lnSpc>
            </a:pPr>
            <a:r>
              <a:rPr lang="en-US" sz="6000" b="1" dirty="0">
                <a:solidFill>
                  <a:srgbClr val="002147"/>
                </a:solidFill>
                <a:latin typeface="Univers Bold"/>
                <a:ea typeface="Univers Bold"/>
                <a:cs typeface="Univers Bold"/>
                <a:sym typeface="Univers Bold"/>
              </a:rPr>
              <a:t>ABOUT THE FIELD</a:t>
            </a:r>
          </a:p>
          <a:p>
            <a:pPr algn="l">
              <a:lnSpc>
                <a:spcPts val="6600"/>
              </a:lnSpc>
            </a:pPr>
            <a:r>
              <a:rPr lang="en-US" sz="3200" b="1" i="1" dirty="0">
                <a:solidFill>
                  <a:srgbClr val="002147"/>
                </a:solidFill>
                <a:latin typeface="Univers Bold"/>
                <a:ea typeface="Univers Bold"/>
                <a:cs typeface="Univers Bold"/>
                <a:sym typeface="Univers Bold"/>
              </a:rPr>
              <a:t>(Installation, Service &amp; Quality Control)</a:t>
            </a:r>
          </a:p>
        </p:txBody>
      </p:sp>
      <p:sp>
        <p:nvSpPr>
          <p:cNvPr id="14" name="TextBox 14"/>
          <p:cNvSpPr txBox="1"/>
          <p:nvPr/>
        </p:nvSpPr>
        <p:spPr>
          <a:xfrm>
            <a:off x="3362137" y="8766919"/>
            <a:ext cx="7902428" cy="1461939"/>
          </a:xfrm>
          <a:prstGeom prst="rect">
            <a:avLst/>
          </a:prstGeom>
        </p:spPr>
        <p:txBody>
          <a:bodyPr wrap="square" lIns="0" tIns="0" rIns="0" bIns="0" rtlCol="0" anchor="t">
            <a:spAutoFit/>
          </a:bodyPr>
          <a:lstStyle/>
          <a:p>
            <a:pPr algn="l">
              <a:lnSpc>
                <a:spcPts val="2940"/>
              </a:lnSpc>
            </a:pPr>
            <a:r>
              <a:rPr lang="en-US" sz="2100" dirty="0">
                <a:solidFill>
                  <a:srgbClr val="002147"/>
                </a:solidFill>
                <a:latin typeface="Roboto"/>
                <a:ea typeface="Roboto"/>
                <a:cs typeface="Roboto"/>
                <a:sym typeface="Roboto"/>
              </a:rPr>
              <a:t>Technicians may be promoted to installation managers, service roles, technical support, trainers and quality control roles. With additional training, Engineering or Project Management are also a career path.  </a:t>
            </a:r>
          </a:p>
        </p:txBody>
      </p:sp>
      <p:sp>
        <p:nvSpPr>
          <p:cNvPr id="15" name="TextBox 15"/>
          <p:cNvSpPr txBox="1"/>
          <p:nvPr/>
        </p:nvSpPr>
        <p:spPr>
          <a:xfrm>
            <a:off x="3362137" y="8249962"/>
            <a:ext cx="6230230" cy="359073"/>
          </a:xfrm>
          <a:prstGeom prst="rect">
            <a:avLst/>
          </a:prstGeom>
        </p:spPr>
        <p:txBody>
          <a:bodyPr wrap="square" lIns="0" tIns="0" rIns="0" bIns="0" rtlCol="0" anchor="t">
            <a:spAutoFit/>
          </a:bodyPr>
          <a:lstStyle/>
          <a:p>
            <a:pPr algn="l">
              <a:lnSpc>
                <a:spcPts val="2750"/>
              </a:lnSpc>
            </a:pPr>
            <a:r>
              <a:rPr lang="en-US" sz="2500" b="1" dirty="0">
                <a:solidFill>
                  <a:srgbClr val="002147"/>
                </a:solidFill>
                <a:latin typeface="Univers Heavy"/>
                <a:ea typeface="Univers Heavy"/>
                <a:cs typeface="Univers Heavy"/>
                <a:sym typeface="Univers Heavy"/>
              </a:rPr>
              <a:t>ADVANCEMENT OPPORTUNITIES</a:t>
            </a:r>
          </a:p>
        </p:txBody>
      </p:sp>
      <p:sp>
        <p:nvSpPr>
          <p:cNvPr id="16" name="TextBox 13">
            <a:extLst>
              <a:ext uri="{FF2B5EF4-FFF2-40B4-BE49-F238E27FC236}">
                <a16:creationId xmlns:a16="http://schemas.microsoft.com/office/drawing/2014/main" id="{EB1C90CC-A439-D643-F8C2-0C854D0AAEFB}"/>
              </a:ext>
            </a:extLst>
          </p:cNvPr>
          <p:cNvSpPr txBox="1"/>
          <p:nvPr/>
        </p:nvSpPr>
        <p:spPr>
          <a:xfrm>
            <a:off x="1796738" y="2462125"/>
            <a:ext cx="7902428" cy="6091411"/>
          </a:xfrm>
          <a:prstGeom prst="rect">
            <a:avLst/>
          </a:prstGeom>
        </p:spPr>
        <p:txBody>
          <a:bodyPr wrap="square" lIns="0" tIns="0" rIns="0" bIns="0" rtlCol="0" anchor="t">
            <a:spAutoFit/>
          </a:bodyPr>
          <a:lstStyle/>
          <a:p>
            <a:pPr marL="342900" indent="-342900" algn="l">
              <a:lnSpc>
                <a:spcPts val="2940"/>
              </a:lnSpc>
              <a:buFont typeface="Wingdings" panose="05000000000000000000" pitchFamily="2" charset="2"/>
              <a:buChar char="q"/>
            </a:pPr>
            <a:r>
              <a:rPr lang="en-US" sz="2100" b="1" dirty="0">
                <a:solidFill>
                  <a:srgbClr val="002147"/>
                </a:solidFill>
                <a:latin typeface="Roboto"/>
                <a:ea typeface="Roboto"/>
                <a:cs typeface="Roboto"/>
                <a:sym typeface="Roboto"/>
              </a:rPr>
              <a:t>Salary Potential: </a:t>
            </a:r>
            <a:r>
              <a:rPr lang="en-US" sz="2100" dirty="0">
                <a:solidFill>
                  <a:srgbClr val="002147"/>
                </a:solidFill>
                <a:latin typeface="Roboto"/>
                <a:ea typeface="Roboto"/>
                <a:cs typeface="Roboto"/>
                <a:sym typeface="Roboto"/>
              </a:rPr>
              <a:t>$40,000 to $110,000 (plus bonuses) with more senior positions having an earning potential of $120,000+.</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Work-Life Balance: </a:t>
            </a:r>
            <a:r>
              <a:rPr lang="en-US" sz="2100" dirty="0">
                <a:solidFill>
                  <a:srgbClr val="002147"/>
                </a:solidFill>
                <a:latin typeface="Roboto"/>
                <a:ea typeface="Roboto"/>
                <a:cs typeface="Roboto"/>
                <a:sym typeface="Roboto"/>
              </a:rPr>
              <a:t>Technician work can be physically demanding and working hours may vary from early morning, to late evening depending on the needs of the client. Overtime can be required for projects with strict deadlines or those that are behind schedule. Travel is driven by project location. </a:t>
            </a:r>
          </a:p>
          <a:p>
            <a:pPr marL="342900" indent="-342900" algn="l">
              <a:lnSpc>
                <a:spcPts val="2940"/>
              </a:lnSpc>
              <a:spcBef>
                <a:spcPts val="600"/>
              </a:spcBef>
              <a:spcAft>
                <a:spcPts val="600"/>
              </a:spcAft>
              <a:buFont typeface="Wingdings" panose="05000000000000000000" pitchFamily="2" charset="2"/>
              <a:buChar char="q"/>
            </a:pPr>
            <a:r>
              <a:rPr lang="en-US" sz="2100" b="1" dirty="0">
                <a:solidFill>
                  <a:srgbClr val="002147"/>
                </a:solidFill>
                <a:latin typeface="Roboto"/>
                <a:ea typeface="Roboto"/>
                <a:cs typeface="Roboto"/>
                <a:sym typeface="Roboto"/>
              </a:rPr>
              <a:t>Requirements:  </a:t>
            </a:r>
            <a:r>
              <a:rPr lang="en-US" sz="2100" dirty="0">
                <a:solidFill>
                  <a:srgbClr val="002147"/>
                </a:solidFill>
                <a:latin typeface="Roboto"/>
                <a:ea typeface="Roboto"/>
                <a:cs typeface="Roboto"/>
                <a:sym typeface="Roboto"/>
              </a:rPr>
              <a:t>Educational and on-the-job experience requirements vary by role. Typically, a high-school diploma is required as well as proficiency with the use of tools (drills, wire strippers, etc.). </a:t>
            </a:r>
          </a:p>
          <a:p>
            <a:pPr algn="l">
              <a:lnSpc>
                <a:spcPts val="2940"/>
              </a:lnSpc>
              <a:spcBef>
                <a:spcPts val="600"/>
              </a:spcBef>
              <a:spcAft>
                <a:spcPts val="600"/>
              </a:spcAft>
            </a:pPr>
            <a:r>
              <a:rPr lang="en-US" sz="2100" dirty="0">
                <a:solidFill>
                  <a:srgbClr val="002147"/>
                </a:solidFill>
                <a:latin typeface="Roboto"/>
                <a:ea typeface="Roboto"/>
                <a:cs typeface="Roboto"/>
                <a:sym typeface="Roboto"/>
              </a:rPr>
              <a:t>Reference the </a:t>
            </a:r>
            <a:r>
              <a:rPr lang="en-US" sz="2100" dirty="0">
                <a:solidFill>
                  <a:srgbClr val="002147"/>
                </a:solidFill>
                <a:latin typeface="Roboto"/>
                <a:ea typeface="Roboto"/>
                <a:cs typeface="Roboto"/>
                <a:sym typeface="Roboto"/>
                <a:hlinkClick r:id="rId5"/>
              </a:rPr>
              <a:t>SIA Security Industry Career’s Guide</a:t>
            </a:r>
            <a:r>
              <a:rPr lang="en-US" sz="2100" dirty="0">
                <a:solidFill>
                  <a:srgbClr val="002147"/>
                </a:solidFill>
                <a:latin typeface="Roboto"/>
                <a:ea typeface="Roboto"/>
                <a:cs typeface="Roboto"/>
                <a:sym typeface="Roboto"/>
              </a:rPr>
              <a:t> for a more comprehensive breakdown of specific roles, responsibilities and benefits. </a:t>
            </a:r>
          </a:p>
          <a:p>
            <a:pPr marL="342900" indent="-342900" algn="l">
              <a:lnSpc>
                <a:spcPts val="2940"/>
              </a:lnSpc>
              <a:spcBef>
                <a:spcPts val="600"/>
              </a:spcBef>
              <a:spcAft>
                <a:spcPts val="600"/>
              </a:spcAft>
              <a:buFont typeface="Wingdings" panose="05000000000000000000" pitchFamily="2" charset="2"/>
              <a:buChar char="q"/>
            </a:pPr>
            <a:endParaRPr lang="en-US" sz="2100" dirty="0">
              <a:solidFill>
                <a:srgbClr val="002147"/>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6B6C3"/>
        </a:solidFill>
        <a:effectLst/>
      </p:bgPr>
    </p:bg>
    <p:spTree>
      <p:nvGrpSpPr>
        <p:cNvPr id="1" name=""/>
        <p:cNvGrpSpPr/>
        <p:nvPr/>
      </p:nvGrpSpPr>
      <p:grpSpPr>
        <a:xfrm>
          <a:off x="0" y="0"/>
          <a:ext cx="0" cy="0"/>
          <a:chOff x="0" y="0"/>
          <a:chExt cx="0" cy="0"/>
        </a:xfrm>
      </p:grpSpPr>
      <p:grpSp>
        <p:nvGrpSpPr>
          <p:cNvPr id="2" name="Group 2"/>
          <p:cNvGrpSpPr/>
          <p:nvPr/>
        </p:nvGrpSpPr>
        <p:grpSpPr>
          <a:xfrm>
            <a:off x="764959" y="2744719"/>
            <a:ext cx="3500327" cy="4480512"/>
            <a:chOff x="0" y="0"/>
            <a:chExt cx="4667103" cy="5974017"/>
          </a:xfrm>
        </p:grpSpPr>
        <p:pic>
          <p:nvPicPr>
            <p:cNvPr id="3" name="Picture 3"/>
            <p:cNvPicPr>
              <a:picLocks noChangeAspect="1"/>
            </p:cNvPicPr>
            <p:nvPr/>
          </p:nvPicPr>
          <p:blipFill>
            <a:blip r:embed="rId2"/>
            <a:srcRect l="23926" r="23926"/>
            <a:stretch>
              <a:fillRect/>
            </a:stretch>
          </p:blipFill>
          <p:spPr>
            <a:xfrm>
              <a:off x="0" y="0"/>
              <a:ext cx="4667103" cy="5974017"/>
            </a:xfrm>
            <a:prstGeom prst="rect">
              <a:avLst/>
            </a:prstGeom>
            <a:ln w="38100">
              <a:solidFill>
                <a:srgbClr val="002147"/>
              </a:solidFill>
            </a:ln>
          </p:spPr>
        </p:pic>
      </p:grpSp>
      <p:grpSp>
        <p:nvGrpSpPr>
          <p:cNvPr id="4" name="Group 4"/>
          <p:cNvGrpSpPr/>
          <p:nvPr/>
        </p:nvGrpSpPr>
        <p:grpSpPr>
          <a:xfrm>
            <a:off x="5245157" y="2744719"/>
            <a:ext cx="3500327" cy="4480512"/>
            <a:chOff x="0" y="0"/>
            <a:chExt cx="4667103" cy="5974017"/>
          </a:xfrm>
        </p:grpSpPr>
        <p:pic>
          <p:nvPicPr>
            <p:cNvPr id="5" name="Picture 5"/>
            <p:cNvPicPr>
              <a:picLocks noChangeAspect="1"/>
            </p:cNvPicPr>
            <p:nvPr/>
          </p:nvPicPr>
          <p:blipFill>
            <a:blip r:embed="rId3"/>
            <a:srcRect l="23926" r="23926"/>
            <a:stretch>
              <a:fillRect/>
            </a:stretch>
          </p:blipFill>
          <p:spPr>
            <a:xfrm>
              <a:off x="0" y="0"/>
              <a:ext cx="4667103" cy="5974017"/>
            </a:xfrm>
            <a:prstGeom prst="rect">
              <a:avLst/>
            </a:prstGeom>
            <a:ln w="38100">
              <a:solidFill>
                <a:srgbClr val="002147"/>
              </a:solidFill>
            </a:ln>
          </p:spPr>
        </p:pic>
      </p:grpSp>
      <p:grpSp>
        <p:nvGrpSpPr>
          <p:cNvPr id="6" name="Group 6"/>
          <p:cNvGrpSpPr/>
          <p:nvPr/>
        </p:nvGrpSpPr>
        <p:grpSpPr>
          <a:xfrm>
            <a:off x="9747816" y="2744719"/>
            <a:ext cx="3500327" cy="4480512"/>
            <a:chOff x="0" y="0"/>
            <a:chExt cx="4667103" cy="5974017"/>
          </a:xfrm>
        </p:grpSpPr>
        <p:pic>
          <p:nvPicPr>
            <p:cNvPr id="7" name="Picture 7"/>
            <p:cNvPicPr>
              <a:picLocks noChangeAspect="1"/>
            </p:cNvPicPr>
            <p:nvPr/>
          </p:nvPicPr>
          <p:blipFill>
            <a:blip r:embed="rId4"/>
            <a:srcRect t="3119" b="3119"/>
            <a:stretch>
              <a:fillRect/>
            </a:stretch>
          </p:blipFill>
          <p:spPr>
            <a:xfrm>
              <a:off x="0" y="0"/>
              <a:ext cx="4667103" cy="5974017"/>
            </a:xfrm>
            <a:prstGeom prst="rect">
              <a:avLst/>
            </a:prstGeom>
            <a:ln w="38100">
              <a:solidFill>
                <a:srgbClr val="002147"/>
              </a:solidFill>
            </a:ln>
          </p:spPr>
        </p:pic>
      </p:grpSp>
      <p:grpSp>
        <p:nvGrpSpPr>
          <p:cNvPr id="8" name="Group 8"/>
          <p:cNvGrpSpPr/>
          <p:nvPr/>
        </p:nvGrpSpPr>
        <p:grpSpPr>
          <a:xfrm>
            <a:off x="14228616" y="2744719"/>
            <a:ext cx="3500327" cy="4480512"/>
            <a:chOff x="0" y="0"/>
            <a:chExt cx="4667103" cy="5974017"/>
          </a:xfrm>
        </p:grpSpPr>
        <p:pic>
          <p:nvPicPr>
            <p:cNvPr id="9" name="Picture 9"/>
            <p:cNvPicPr>
              <a:picLocks noChangeAspect="1"/>
            </p:cNvPicPr>
            <p:nvPr/>
          </p:nvPicPr>
          <p:blipFill>
            <a:blip r:embed="rId5"/>
            <a:srcRect l="31937" r="16013"/>
            <a:stretch>
              <a:fillRect/>
            </a:stretch>
          </p:blipFill>
          <p:spPr>
            <a:xfrm>
              <a:off x="0" y="0"/>
              <a:ext cx="4667103" cy="5974017"/>
            </a:xfrm>
            <a:prstGeom prst="rect">
              <a:avLst/>
            </a:prstGeom>
            <a:ln w="38100">
              <a:solidFill>
                <a:srgbClr val="002147"/>
              </a:solidFill>
            </a:ln>
          </p:spPr>
        </p:pic>
      </p:grpSp>
      <p:grpSp>
        <p:nvGrpSpPr>
          <p:cNvPr id="10" name="Group 10"/>
          <p:cNvGrpSpPr/>
          <p:nvPr/>
        </p:nvGrpSpPr>
        <p:grpSpPr>
          <a:xfrm>
            <a:off x="896474" y="6900542"/>
            <a:ext cx="3279809" cy="649380"/>
            <a:chOff x="0" y="0"/>
            <a:chExt cx="4373079" cy="865840"/>
          </a:xfrm>
        </p:grpSpPr>
        <p:grpSp>
          <p:nvGrpSpPr>
            <p:cNvPr id="11" name="Group 11"/>
            <p:cNvGrpSpPr/>
            <p:nvPr/>
          </p:nvGrpSpPr>
          <p:grpSpPr>
            <a:xfrm rot="-5400000">
              <a:off x="1753620" y="-1753620"/>
              <a:ext cx="865840" cy="4373079"/>
              <a:chOff x="0" y="0"/>
              <a:chExt cx="4797613" cy="24231203"/>
            </a:xfrm>
          </p:grpSpPr>
          <p:sp>
            <p:nvSpPr>
              <p:cNvPr id="12" name="Freeform 12"/>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3" name="TextBox 13"/>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FRESHMAN</a:t>
              </a:r>
            </a:p>
          </p:txBody>
        </p:sp>
      </p:grpSp>
      <p:grpSp>
        <p:nvGrpSpPr>
          <p:cNvPr id="14" name="Group 14"/>
          <p:cNvGrpSpPr/>
          <p:nvPr/>
        </p:nvGrpSpPr>
        <p:grpSpPr>
          <a:xfrm>
            <a:off x="5376672" y="6900542"/>
            <a:ext cx="3279809" cy="649380"/>
            <a:chOff x="0" y="0"/>
            <a:chExt cx="4373079" cy="865840"/>
          </a:xfrm>
        </p:grpSpPr>
        <p:grpSp>
          <p:nvGrpSpPr>
            <p:cNvPr id="15" name="Group 15"/>
            <p:cNvGrpSpPr/>
            <p:nvPr/>
          </p:nvGrpSpPr>
          <p:grpSpPr>
            <a:xfrm rot="-5400000">
              <a:off x="1753620" y="-1753620"/>
              <a:ext cx="865840" cy="4373079"/>
              <a:chOff x="0" y="0"/>
              <a:chExt cx="4797613" cy="24231203"/>
            </a:xfrm>
          </p:grpSpPr>
          <p:sp>
            <p:nvSpPr>
              <p:cNvPr id="16" name="Freeform 16"/>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17" name="TextBox 17"/>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JUNIOR VARSITY</a:t>
              </a:r>
            </a:p>
          </p:txBody>
        </p:sp>
      </p:grpSp>
      <p:grpSp>
        <p:nvGrpSpPr>
          <p:cNvPr id="18" name="Group 18"/>
          <p:cNvGrpSpPr/>
          <p:nvPr/>
        </p:nvGrpSpPr>
        <p:grpSpPr>
          <a:xfrm>
            <a:off x="9858074" y="6900542"/>
            <a:ext cx="3279809" cy="649380"/>
            <a:chOff x="0" y="0"/>
            <a:chExt cx="4373079" cy="865840"/>
          </a:xfrm>
        </p:grpSpPr>
        <p:grpSp>
          <p:nvGrpSpPr>
            <p:cNvPr id="19" name="Group 19"/>
            <p:cNvGrpSpPr/>
            <p:nvPr/>
          </p:nvGrpSpPr>
          <p:grpSpPr>
            <a:xfrm rot="-5400000">
              <a:off x="1753620" y="-1753620"/>
              <a:ext cx="865840" cy="4373079"/>
              <a:chOff x="0" y="0"/>
              <a:chExt cx="4797613" cy="24231203"/>
            </a:xfrm>
          </p:grpSpPr>
          <p:sp>
            <p:nvSpPr>
              <p:cNvPr id="20" name="Freeform 20"/>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1" name="TextBox 21"/>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dirty="0">
                  <a:solidFill>
                    <a:srgbClr val="FFFFFF"/>
                  </a:solidFill>
                  <a:latin typeface="Poppins Ultra-Bold"/>
                  <a:ea typeface="Poppins Ultra-Bold"/>
                  <a:cs typeface="Poppins Ultra-Bold"/>
                  <a:sym typeface="Poppins Ultra-Bold"/>
                </a:rPr>
                <a:t>VARSITY</a:t>
              </a:r>
            </a:p>
          </p:txBody>
        </p:sp>
      </p:grpSp>
      <p:grpSp>
        <p:nvGrpSpPr>
          <p:cNvPr id="22" name="Group 22"/>
          <p:cNvGrpSpPr/>
          <p:nvPr/>
        </p:nvGrpSpPr>
        <p:grpSpPr>
          <a:xfrm>
            <a:off x="14338874" y="6900542"/>
            <a:ext cx="3279809" cy="649380"/>
            <a:chOff x="0" y="0"/>
            <a:chExt cx="4373079" cy="865840"/>
          </a:xfrm>
        </p:grpSpPr>
        <p:grpSp>
          <p:nvGrpSpPr>
            <p:cNvPr id="23" name="Group 23"/>
            <p:cNvGrpSpPr/>
            <p:nvPr/>
          </p:nvGrpSpPr>
          <p:grpSpPr>
            <a:xfrm rot="-5400000">
              <a:off x="1753620" y="-1753620"/>
              <a:ext cx="865840" cy="4373079"/>
              <a:chOff x="0" y="0"/>
              <a:chExt cx="4797613" cy="24231203"/>
            </a:xfrm>
          </p:grpSpPr>
          <p:sp>
            <p:nvSpPr>
              <p:cNvPr id="24" name="Freeform 24"/>
              <p:cNvSpPr/>
              <p:nvPr/>
            </p:nvSpPr>
            <p:spPr>
              <a:xfrm>
                <a:off x="0" y="0"/>
                <a:ext cx="4797613" cy="24231203"/>
              </a:xfrm>
              <a:custGeom>
                <a:avLst/>
                <a:gdLst/>
                <a:ahLst/>
                <a:cxnLst/>
                <a:rect l="l" t="t" r="r" b="b"/>
                <a:pathLst>
                  <a:path w="4797613" h="24231203">
                    <a:moveTo>
                      <a:pt x="0" y="0"/>
                    </a:moveTo>
                    <a:lnTo>
                      <a:pt x="4797613" y="0"/>
                    </a:lnTo>
                    <a:lnTo>
                      <a:pt x="4797613" y="24231203"/>
                    </a:lnTo>
                    <a:lnTo>
                      <a:pt x="0" y="24231203"/>
                    </a:lnTo>
                    <a:close/>
                  </a:path>
                </a:pathLst>
              </a:custGeom>
              <a:solidFill>
                <a:srgbClr val="007836"/>
              </a:solidFill>
              <a:ln w="38100">
                <a:solidFill>
                  <a:schemeClr val="tx1"/>
                </a:solidFill>
              </a:ln>
            </p:spPr>
            <p:txBody>
              <a:bodyPr/>
              <a:lstStyle/>
              <a:p>
                <a:endParaRPr lang="en-US"/>
              </a:p>
            </p:txBody>
          </p:sp>
        </p:grpSp>
        <p:sp>
          <p:nvSpPr>
            <p:cNvPr id="25" name="TextBox 25"/>
            <p:cNvSpPr txBox="1"/>
            <p:nvPr/>
          </p:nvSpPr>
          <p:spPr>
            <a:xfrm>
              <a:off x="127522" y="190350"/>
              <a:ext cx="4118035" cy="485140"/>
            </a:xfrm>
            <a:prstGeom prst="rect">
              <a:avLst/>
            </a:prstGeom>
            <a:ln w="38100">
              <a:noFill/>
            </a:ln>
          </p:spPr>
          <p:txBody>
            <a:bodyPr lIns="0" tIns="0" rIns="0" bIns="0" rtlCol="0" anchor="t">
              <a:spAutoFit/>
            </a:bodyPr>
            <a:lstStyle/>
            <a:p>
              <a:pPr algn="ctr">
                <a:lnSpc>
                  <a:spcPts val="2640"/>
                </a:lnSpc>
              </a:pPr>
              <a:r>
                <a:rPr lang="en-US" sz="2400" b="1">
                  <a:solidFill>
                    <a:srgbClr val="FFFFFF"/>
                  </a:solidFill>
                  <a:latin typeface="Poppins Ultra-Bold"/>
                  <a:ea typeface="Poppins Ultra-Bold"/>
                  <a:cs typeface="Poppins Ultra-Bold"/>
                  <a:sym typeface="Poppins Ultra-Bold"/>
                </a:rPr>
                <a:t>PRO</a:t>
              </a:r>
            </a:p>
          </p:txBody>
        </p:sp>
      </p:grpSp>
      <p:sp>
        <p:nvSpPr>
          <p:cNvPr id="26" name="TextBox 26"/>
          <p:cNvSpPr txBox="1"/>
          <p:nvPr/>
        </p:nvSpPr>
        <p:spPr>
          <a:xfrm>
            <a:off x="764959" y="7692686"/>
            <a:ext cx="3662782" cy="2212722"/>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Network/Computer Systems Administrators</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Cybersecurity Analyst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IT/Network Analyst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Information Security Analyst</a:t>
            </a:r>
          </a:p>
        </p:txBody>
      </p:sp>
      <p:sp>
        <p:nvSpPr>
          <p:cNvPr id="27" name="TextBox 27"/>
          <p:cNvSpPr txBox="1"/>
          <p:nvPr/>
        </p:nvSpPr>
        <p:spPr>
          <a:xfrm>
            <a:off x="5245157" y="7710488"/>
            <a:ext cx="3663384" cy="2212722"/>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Application Developer/Programmer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Cybersecurity Specialist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IT/Network Specialist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Information Security Specialist</a:t>
            </a:r>
          </a:p>
        </p:txBody>
      </p:sp>
      <p:sp>
        <p:nvSpPr>
          <p:cNvPr id="28" name="TextBox 28"/>
          <p:cNvSpPr txBox="1"/>
          <p:nvPr/>
        </p:nvSpPr>
        <p:spPr>
          <a:xfrm>
            <a:off x="9747816" y="7710488"/>
            <a:ext cx="3663384" cy="1840825"/>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Information Security Manager/Director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Penetration Tester</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Cybersecurity Architect</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Senior Security Engineer</a:t>
            </a:r>
          </a:p>
        </p:txBody>
      </p:sp>
      <p:sp>
        <p:nvSpPr>
          <p:cNvPr id="29" name="TextBox 29"/>
          <p:cNvSpPr txBox="1"/>
          <p:nvPr/>
        </p:nvSpPr>
        <p:spPr>
          <a:xfrm>
            <a:off x="14228616" y="7710488"/>
            <a:ext cx="3500327" cy="2212722"/>
          </a:xfrm>
          <a:prstGeom prst="rect">
            <a:avLst/>
          </a:prstGeom>
        </p:spPr>
        <p:txBody>
          <a:bodyPr wrap="square" lIns="0" tIns="0" rIns="0" bIns="0" rtlCol="0" anchor="t">
            <a:spAutoFit/>
          </a:bodyPr>
          <a:lstStyle/>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Chief Information Security Officer (CISO)</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VP/SVP Info. Security</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VP/SVP Engineering</a:t>
            </a:r>
          </a:p>
          <a:p>
            <a:pPr marL="453390" lvl="1" indent="-226695" algn="l">
              <a:lnSpc>
                <a:spcPts val="2940"/>
              </a:lnSpc>
              <a:buFont typeface="Arial"/>
              <a:buChar char="•"/>
            </a:pPr>
            <a:r>
              <a:rPr lang="en-US" sz="2100" b="1" dirty="0">
                <a:solidFill>
                  <a:srgbClr val="002147"/>
                </a:solidFill>
                <a:latin typeface="Univers Bold"/>
                <a:ea typeface="Univers Bold"/>
                <a:cs typeface="Univers Bold"/>
                <a:sym typeface="Univers Bold"/>
              </a:rPr>
              <a:t>Chief Information Officer (CIO)</a:t>
            </a:r>
          </a:p>
        </p:txBody>
      </p:sp>
      <p:sp>
        <p:nvSpPr>
          <p:cNvPr id="30" name="TextBox 30"/>
          <p:cNvSpPr txBox="1"/>
          <p:nvPr/>
        </p:nvSpPr>
        <p:spPr>
          <a:xfrm>
            <a:off x="611302" y="592137"/>
            <a:ext cx="16828900" cy="815975"/>
          </a:xfrm>
          <a:prstGeom prst="rect">
            <a:avLst/>
          </a:prstGeom>
        </p:spPr>
        <p:txBody>
          <a:bodyPr lIns="0" tIns="0" rIns="0" bIns="0" rtlCol="0" anchor="t">
            <a:spAutoFit/>
          </a:bodyPr>
          <a:lstStyle/>
          <a:p>
            <a:pPr algn="l">
              <a:lnSpc>
                <a:spcPts val="5500"/>
              </a:lnSpc>
            </a:pPr>
            <a:r>
              <a:rPr lang="en-US" sz="5000" b="1">
                <a:solidFill>
                  <a:srgbClr val="002147"/>
                </a:solidFill>
                <a:latin typeface="Univers Bold"/>
                <a:ea typeface="Univers Bold"/>
                <a:cs typeface="Univers Bold"/>
                <a:sym typeface="Univers Bold"/>
              </a:rPr>
              <a:t>CYBERSECURITY &amp; DIGITAL TECHNOLOGY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5466</TotalTime>
  <Words>1501</Words>
  <Application>Microsoft Office PowerPoint</Application>
  <PresentationFormat>Custom</PresentationFormat>
  <Paragraphs>185</Paragraphs>
  <Slides>16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Univers Heavy</vt:lpstr>
      <vt:lpstr>Aptos</vt:lpstr>
      <vt:lpstr>Roboto</vt:lpstr>
      <vt:lpstr>Univers</vt:lpstr>
      <vt:lpstr>Poppins Ultra-Bold</vt:lpstr>
      <vt:lpstr>Univers Bold</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WISF Athlete Career Path Template</dc:title>
  <dc:creator>Rachel Tayag</dc:creator>
  <cp:lastModifiedBy>Geoff Kohl</cp:lastModifiedBy>
  <cp:revision>8</cp:revision>
  <dcterms:created xsi:type="dcterms:W3CDTF">2006-08-16T00:00:00Z</dcterms:created>
  <dcterms:modified xsi:type="dcterms:W3CDTF">2025-05-01T12:18:39Z</dcterms:modified>
  <dc:identifier>DAGYQOmiHtI</dc:identifier>
</cp:coreProperties>
</file>